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0"/>
  </p:notesMasterIdLst>
  <p:handoutMasterIdLst>
    <p:handoutMasterId r:id="rId41"/>
  </p:handoutMasterIdLst>
  <p:sldIdLst>
    <p:sldId id="366" r:id="rId2"/>
    <p:sldId id="385" r:id="rId3"/>
    <p:sldId id="524" r:id="rId4"/>
    <p:sldId id="538" r:id="rId5"/>
    <p:sldId id="471" r:id="rId6"/>
    <p:sldId id="536" r:id="rId7"/>
    <p:sldId id="535" r:id="rId8"/>
    <p:sldId id="534" r:id="rId9"/>
    <p:sldId id="537" r:id="rId10"/>
    <p:sldId id="541" r:id="rId11"/>
    <p:sldId id="539" r:id="rId12"/>
    <p:sldId id="540" r:id="rId13"/>
    <p:sldId id="545" r:id="rId14"/>
    <p:sldId id="554" r:id="rId15"/>
    <p:sldId id="542" r:id="rId16"/>
    <p:sldId id="544" r:id="rId17"/>
    <p:sldId id="546" r:id="rId18"/>
    <p:sldId id="543" r:id="rId19"/>
    <p:sldId id="526" r:id="rId20"/>
    <p:sldId id="547" r:id="rId21"/>
    <p:sldId id="548" r:id="rId22"/>
    <p:sldId id="528" r:id="rId23"/>
    <p:sldId id="556" r:id="rId24"/>
    <p:sldId id="549" r:id="rId25"/>
    <p:sldId id="529" r:id="rId26"/>
    <p:sldId id="530" r:id="rId27"/>
    <p:sldId id="531" r:id="rId28"/>
    <p:sldId id="550" r:id="rId29"/>
    <p:sldId id="527" r:id="rId30"/>
    <p:sldId id="551" r:id="rId31"/>
    <p:sldId id="532" r:id="rId32"/>
    <p:sldId id="533" r:id="rId33"/>
    <p:sldId id="555" r:id="rId34"/>
    <p:sldId id="552" r:id="rId35"/>
    <p:sldId id="553" r:id="rId36"/>
    <p:sldId id="525" r:id="rId37"/>
    <p:sldId id="523" r:id="rId38"/>
    <p:sldId id="354" r:id="rId3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191"/>
    <a:srgbClr val="1A1819"/>
    <a:srgbClr val="5D5F62"/>
    <a:srgbClr val="31011A"/>
    <a:srgbClr val="D10063"/>
    <a:srgbClr val="E8610D"/>
    <a:srgbClr val="F2AB05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125" autoAdjust="0"/>
  </p:normalViewPr>
  <p:slideViewPr>
    <p:cSldViewPr snapToGrid="0">
      <p:cViewPr varScale="1">
        <p:scale>
          <a:sx n="121" d="100"/>
          <a:sy n="121" d="100"/>
        </p:scale>
        <p:origin x="-102" y="-252"/>
      </p:cViewPr>
      <p:guideLst>
        <p:guide orient="horz" pos="206"/>
        <p:guide orient="horz" pos="1503"/>
        <p:guide orient="horz" pos="2794"/>
        <p:guide orient="horz" pos="3134"/>
        <p:guide orient="horz" pos="855"/>
        <p:guide pos="222"/>
        <p:guide pos="5546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606" y="-90"/>
      </p:cViewPr>
      <p:guideLst>
        <p:guide orient="horz" pos="5584"/>
        <p:guide pos="24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57813" y="8864600"/>
            <a:ext cx="1211262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2EE1769-862F-4C37-871F-1E3AD06C73DB}" type="datetime3">
              <a:rPr/>
              <a:pPr>
                <a:defRPr/>
              </a:pPr>
              <a:t>15 March 2011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8925" y="8864600"/>
            <a:ext cx="1222375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24200" y="8864600"/>
            <a:ext cx="596900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A3A621C-8DF5-43C0-A56F-819D93834F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8925" y="3016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925" y="3016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813" y="8864600"/>
            <a:ext cx="1211262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AB1D80A-8279-4EAB-B2EA-D668A5DD570E}" type="datetime3">
              <a:rPr/>
              <a:pPr>
                <a:defRPr/>
              </a:pPr>
              <a:t>15 March 2011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8925" y="4343400"/>
            <a:ext cx="62801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925" y="8864600"/>
            <a:ext cx="1222375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24200" y="8864600"/>
            <a:ext cx="596900" cy="2682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800" kern="120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057C84C-6607-4FC3-9F0F-5A58700140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lnSpc>
        <a:spcPct val="110000"/>
      </a:lnSpc>
      <a:spcBef>
        <a:spcPts val="400"/>
      </a:spcBef>
      <a:spcAft>
        <a:spcPct val="0"/>
      </a:spcAft>
      <a:buFont typeface="Futura Bk" pitchFamily="34" charset="0"/>
      <a:buChar char="–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74625" indent="-60325" algn="l" rtl="0" eaLnBrk="0" fontAlgn="base" hangingPunct="0">
      <a:lnSpc>
        <a:spcPct val="110000"/>
      </a:lnSpc>
      <a:spcBef>
        <a:spcPts val="200"/>
      </a:spcBef>
      <a:spcAft>
        <a:spcPct val="0"/>
      </a:spcAft>
      <a:buSzPct val="80000"/>
      <a:buFont typeface="Arial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42900" indent="-109538" algn="l" rtl="0" eaLnBrk="0" fontAlgn="base" hangingPunct="0">
      <a:lnSpc>
        <a:spcPct val="110000"/>
      </a:lnSpc>
      <a:spcBef>
        <a:spcPts val="200"/>
      </a:spcBef>
      <a:spcAft>
        <a:spcPct val="0"/>
      </a:spcAft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7200" indent="-60325" algn="l" rtl="0" eaLnBrk="0" fontAlgn="base" hangingPunct="0">
      <a:lnSpc>
        <a:spcPct val="110000"/>
      </a:lnSpc>
      <a:spcBef>
        <a:spcPts val="200"/>
      </a:spcBef>
      <a:spcAft>
        <a:spcPct val="0"/>
      </a:spcAft>
      <a:buSzPct val="80000"/>
      <a:buFont typeface="Arial" charset="0"/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631825" indent="-114300" algn="l" rtl="0" eaLnBrk="0" fontAlgn="base" hangingPunct="0">
      <a:lnSpc>
        <a:spcPct val="110000"/>
      </a:lnSpc>
      <a:spcBef>
        <a:spcPts val="200"/>
      </a:spcBef>
      <a:spcAft>
        <a:spcPct val="0"/>
      </a:spcAft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Arial" charset="0"/>
                <a:ea typeface="ＭＳ Ｐゴシック"/>
                <a:cs typeface="ＭＳ Ｐゴシック"/>
              </a:rPr>
              <a:t>Today most security teams have good knowledge about IT and are working hard to align this with business knowledge.</a:t>
            </a:r>
          </a:p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  <a:p>
            <a:r>
              <a:rPr lang="en-GB" smtClean="0">
                <a:latin typeface="Arial" charset="0"/>
                <a:ea typeface="ＭＳ Ｐゴシック"/>
                <a:cs typeface="ＭＳ Ｐゴシック"/>
              </a:rPr>
              <a:t>We are looking to take this further to make business aligned security decisions based on simulation and prediction. To support this we are using appropriate economic and mathematical tools</a:t>
            </a:r>
          </a:p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  <a:p>
            <a:endParaRPr lang="en-GB" smtClean="0">
              <a:latin typeface="Arial" charset="0"/>
              <a:ea typeface="ＭＳ Ｐゴシック"/>
              <a:cs typeface="ＭＳ Ｐゴシック"/>
            </a:endParaRPr>
          </a:p>
          <a:p>
            <a:pPr>
              <a:buFont typeface="Futura Bk" pitchFamily="34" charset="0"/>
              <a:buNone/>
            </a:pPr>
            <a:endParaRPr lang="en-GB" smtClean="0"/>
          </a:p>
        </p:txBody>
      </p:sp>
      <p:sp>
        <p:nvSpPr>
          <p:cNvPr id="66563" name="Header Placeholder 3"/>
          <p:cNvSpPr txBox="1">
            <a:spLocks noGrp="1"/>
          </p:cNvSpPr>
          <p:nvPr/>
        </p:nvSpPr>
        <p:spPr bwMode="auto">
          <a:xfrm>
            <a:off x="288925" y="301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>
              <a:latin typeface="Futura Bk" pitchFamily="34" charset="0"/>
            </a:endParaRPr>
          </a:p>
        </p:txBody>
      </p:sp>
      <p:sp>
        <p:nvSpPr>
          <p:cNvPr id="66564" name="Date Placeholder 4"/>
          <p:cNvSpPr txBox="1">
            <a:spLocks noGrp="1"/>
          </p:cNvSpPr>
          <p:nvPr/>
        </p:nvSpPr>
        <p:spPr bwMode="auto">
          <a:xfrm>
            <a:off x="5357813" y="8864600"/>
            <a:ext cx="12112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4869BC-C8D5-40EF-95D2-F33CCEAFB0D3}" type="datetime3">
              <a:rPr lang="en-US" sz="800">
                <a:latin typeface="Futura Bk" pitchFamily="34" charset="0"/>
              </a:rPr>
              <a:pPr algn="r"/>
              <a:t>15 March 2011</a:t>
            </a:fld>
            <a:endParaRPr lang="en-US" sz="800">
              <a:latin typeface="Futura Bk" pitchFamily="34" charset="0"/>
            </a:endParaRPr>
          </a:p>
        </p:txBody>
      </p:sp>
      <p:sp>
        <p:nvSpPr>
          <p:cNvPr id="66565" name="Footer Placeholder 5"/>
          <p:cNvSpPr txBox="1">
            <a:spLocks noGrp="1"/>
          </p:cNvSpPr>
          <p:nvPr/>
        </p:nvSpPr>
        <p:spPr bwMode="auto">
          <a:xfrm>
            <a:off x="288925" y="8864600"/>
            <a:ext cx="12223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800">
                <a:latin typeface="Futura Bk" pitchFamily="34" charset="0"/>
              </a:rPr>
              <a:t>HP Confidential</a:t>
            </a:r>
          </a:p>
        </p:txBody>
      </p:sp>
      <p:sp>
        <p:nvSpPr>
          <p:cNvPr id="66566" name="Slide Number Placeholder 6"/>
          <p:cNvSpPr txBox="1">
            <a:spLocks noGrp="1"/>
          </p:cNvSpPr>
          <p:nvPr/>
        </p:nvSpPr>
        <p:spPr bwMode="auto">
          <a:xfrm>
            <a:off x="3124200" y="8864600"/>
            <a:ext cx="5969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662C92C-6FD8-45B5-8B59-D81C7A02AF7E}" type="slidenum">
              <a:rPr lang="en-US" sz="800">
                <a:latin typeface="Futura Bk" pitchFamily="34" charset="0"/>
              </a:rPr>
              <a:pPr algn="ctr"/>
              <a:t>26</a:t>
            </a:fld>
            <a:endParaRPr lang="en-US" sz="800">
              <a:latin typeface="Futura Bk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gradFill rotWithShape="0">
          <a:gsLst>
            <a:gs pos="0">
              <a:srgbClr val="00B3DE"/>
            </a:gs>
            <a:gs pos="13000">
              <a:srgbClr val="00B3DE"/>
            </a:gs>
            <a:gs pos="41000">
              <a:srgbClr val="0053FA"/>
            </a:gs>
            <a:gs pos="100000">
              <a:srgbClr val="121B2C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hanghai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4" name="TextBox 8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2FD7EACC-AD0D-485B-8DB5-8E0EE3EF1E10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age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Re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ul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am\Desktop\taxi.png"/>
          <p:cNvPicPr>
            <a:picLocks noChangeAspect="1" noChangeArrowheads="1"/>
          </p:cNvPicPr>
          <p:nvPr userDrawn="1"/>
        </p:nvPicPr>
        <p:blipFill>
          <a:blip r:embed="rId2"/>
          <a:srcRect t="127" b="294"/>
          <a:stretch>
            <a:fillRect/>
          </a:stretch>
        </p:blipFill>
        <p:spPr bwMode="auto">
          <a:xfrm>
            <a:off x="3711575" y="0"/>
            <a:ext cx="5432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-3175"/>
            <a:ext cx="4951413" cy="515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2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791B32D-FA26-4531-95F4-1181D46F8CB6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7" name="TextBox 14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hanghai_2.jpg"/>
          <p:cNvPicPr>
            <a:picLocks noChangeAspect="1"/>
          </p:cNvPicPr>
          <p:nvPr userDrawn="1"/>
        </p:nvPicPr>
        <p:blipFill>
          <a:blip r:embed="rId2"/>
          <a:srcRect l="1353" r="38646"/>
          <a:stretch>
            <a:fillRect/>
          </a:stretch>
        </p:blipFill>
        <p:spPr bwMode="auto">
          <a:xfrm>
            <a:off x="3657600" y="0"/>
            <a:ext cx="5486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-3175"/>
            <a:ext cx="4951413" cy="515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3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A242B85-3C05-42B6-BCC2-0E1E42C882E6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7" name="TextBox 14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9"/>
          <p:cNvSpPr>
            <a:spLocks noGrp="1"/>
          </p:cNvSpPr>
          <p:nvPr>
            <p:ph type="title"/>
          </p:nvPr>
        </p:nvSpPr>
        <p:spPr bwMode="black">
          <a:xfrm>
            <a:off x="237744" y="292608"/>
            <a:ext cx="4189302" cy="857250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4141089"/>
            <a:ext cx="3398012" cy="4023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932688"/>
            <a:ext cx="7662672" cy="3666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Line with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932688"/>
            <a:ext cx="7662672" cy="36667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gradFill rotWithShape="0">
          <a:gsLst>
            <a:gs pos="0">
              <a:srgbClr val="8CEF29"/>
            </a:gs>
            <a:gs pos="13000">
              <a:srgbClr val="8CEF29"/>
            </a:gs>
            <a:gs pos="41000">
              <a:srgbClr val="169E30"/>
            </a:gs>
            <a:gs pos="100000">
              <a:srgbClr val="001707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6888" y="694944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92608"/>
            <a:ext cx="8375650" cy="503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280160"/>
            <a:ext cx="7662672" cy="3319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628775"/>
            <a:ext cx="7662672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56032" y="1628775"/>
            <a:ext cx="7662672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bg>
      <p:bgPr>
        <a:gradFill rotWithShape="0">
          <a:gsLst>
            <a:gs pos="0">
              <a:srgbClr val="E862B8"/>
            </a:gs>
            <a:gs pos="13000">
              <a:srgbClr val="E862B8"/>
            </a:gs>
            <a:gs pos="41000">
              <a:srgbClr val="D31F6E"/>
            </a:gs>
            <a:gs pos="100000">
              <a:srgbClr val="26000C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46888" y="1088136"/>
            <a:ext cx="8366760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7B7B79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287826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rrowheads="1"/>
          </p:cNvPicPr>
          <p:nvPr userDrawn="1"/>
        </p:nvPicPr>
        <p:blipFill>
          <a:blip r:embed="rId2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265176" y="1261873"/>
            <a:ext cx="2700274" cy="458977"/>
          </a:xfrm>
          <a:prstGeom prst="rect">
            <a:avLst/>
          </a:prstGeom>
        </p:spPr>
        <p:txBody>
          <a:bodyPr/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52633" y="1805872"/>
            <a:ext cx="2712817" cy="2813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Font typeface="Futura Bk" pitchFamily="34" charset="0"/>
              <a:buNone/>
              <a:defRPr sz="2000">
                <a:solidFill>
                  <a:srgbClr val="000000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140158" y="1261873"/>
            <a:ext cx="2686050" cy="458977"/>
          </a:xfrm>
          <a:prstGeom prst="rect">
            <a:avLst/>
          </a:prstGeom>
        </p:spPr>
        <p:txBody>
          <a:bodyPr rtlCol="0">
            <a:noAutofit/>
          </a:bodyPr>
          <a:lstStyle>
            <a:lvl1pPr marL="173736" marR="0" indent="-173736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33158" y="288022"/>
            <a:ext cx="8375904" cy="85953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100" kern="1200" cap="all" baseline="0" dirty="0" smtClean="0">
                <a:solidFill>
                  <a:srgbClr val="000000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136392" y="1801368"/>
            <a:ext cx="4846320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38138" indent="-106363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tabLst/>
              <a:defRPr sz="1600"/>
            </a:lvl2pPr>
            <a:lvl3pPr marL="573088" indent="-169863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–"/>
              <a:defRPr sz="1200"/>
            </a:lvl3pPr>
            <a:lvl4pPr marL="795338" indent="-112713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7113" indent="-166688" defTabSz="744538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4572000"/>
            <a:ext cx="401637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234950" y="289433"/>
            <a:ext cx="8375650" cy="857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100" kern="1200" cap="all" baseline="0" dirty="0">
                <a:solidFill>
                  <a:srgbClr val="000000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60351" y="1262481"/>
            <a:ext cx="2705099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36901" y="1262481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949951" y="1262481"/>
            <a:ext cx="2705100" cy="458369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260351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 marL="568325" indent="-165100"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136901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5949696" y="1783080"/>
            <a:ext cx="2706624" cy="2816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>
              <a:lnSpc>
                <a:spcPct val="110000"/>
              </a:lnSpc>
              <a:spcBef>
                <a:spcPts val="400"/>
              </a:spcBef>
              <a:defRPr sz="1200"/>
            </a:lvl2pPr>
            <a:lvl3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3pPr>
            <a:lvl4pPr>
              <a:lnSpc>
                <a:spcPct val="110000"/>
              </a:lnSpc>
              <a:spcBef>
                <a:spcPts val="400"/>
              </a:spcBef>
              <a:defRPr sz="1000"/>
            </a:lvl4pPr>
            <a:lvl5pPr>
              <a:lnSpc>
                <a:spcPct val="110000"/>
              </a:lnSpc>
              <a:spcBef>
                <a:spcPts val="400"/>
              </a:spcBef>
              <a:buSzPct val="100000"/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 rotWithShape="0">
          <a:gsLst>
            <a:gs pos="0">
              <a:srgbClr val="00B3DE"/>
            </a:gs>
            <a:gs pos="13000">
              <a:srgbClr val="00B3DE"/>
            </a:gs>
            <a:gs pos="41000">
              <a:srgbClr val="0053FA"/>
            </a:gs>
            <a:gs pos="100000">
              <a:srgbClr val="121B2C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96065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gradFill rotWithShape="0">
          <a:gsLst>
            <a:gs pos="0">
              <a:srgbClr val="FCB504"/>
            </a:gs>
            <a:gs pos="27000">
              <a:srgbClr val="EE4432"/>
            </a:gs>
            <a:gs pos="50999">
              <a:srgbClr val="C00000"/>
            </a:gs>
            <a:gs pos="100000">
              <a:srgbClr val="26000C"/>
            </a:gs>
          </a:gsLst>
          <a:lin ang="6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ulti">
    <p:bg>
      <p:bgPr>
        <a:gradFill rotWithShape="0">
          <a:gsLst>
            <a:gs pos="0">
              <a:srgbClr val="F2AB05"/>
            </a:gs>
            <a:gs pos="13000">
              <a:srgbClr val="F2AB05"/>
            </a:gs>
            <a:gs pos="34000">
              <a:srgbClr val="E8610D"/>
            </a:gs>
            <a:gs pos="75000">
              <a:srgbClr val="D10063"/>
            </a:gs>
            <a:gs pos="100000">
              <a:srgbClr val="31011A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4702175"/>
            <a:ext cx="4302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">
    <p:bg>
      <p:bgPr>
        <a:gradFill rotWithShape="0">
          <a:gsLst>
            <a:gs pos="0">
              <a:srgbClr val="5D5F62"/>
            </a:gs>
            <a:gs pos="89999">
              <a:srgbClr val="1A1819"/>
            </a:gs>
            <a:gs pos="100000">
              <a:srgbClr val="1A1819"/>
            </a:gs>
          </a:gsLst>
          <a:lin ang="63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822960" y="1508760"/>
            <a:ext cx="7543800" cy="174650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9" y="3639312"/>
            <a:ext cx="6400800" cy="8869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am\Desktop\taxi.png"/>
          <p:cNvPicPr>
            <a:picLocks noChangeAspect="1" noChangeArrowheads="1"/>
          </p:cNvPicPr>
          <p:nvPr userDrawn="1"/>
        </p:nvPicPr>
        <p:blipFill>
          <a:blip r:embed="rId2"/>
          <a:srcRect t="127" b="294"/>
          <a:stretch>
            <a:fillRect/>
          </a:stretch>
        </p:blipFill>
        <p:spPr bwMode="auto">
          <a:xfrm>
            <a:off x="3711575" y="0"/>
            <a:ext cx="5432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-3175"/>
            <a:ext cx="4951413" cy="515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28"/>
              </a:cxn>
              <a:cxn ang="0">
                <a:pos x="4554" y="6328"/>
              </a:cxn>
              <a:cxn ang="0">
                <a:pos x="6047" y="0"/>
              </a:cxn>
              <a:cxn ang="0">
                <a:pos x="0" y="0"/>
              </a:cxn>
            </a:cxnLst>
            <a:rect l="0" t="0" r="r" b="b"/>
            <a:pathLst>
              <a:path w="6047" h="6328">
                <a:moveTo>
                  <a:pt x="0" y="0"/>
                </a:moveTo>
                <a:lnTo>
                  <a:pt x="0" y="6328"/>
                </a:lnTo>
                <a:lnTo>
                  <a:pt x="4554" y="6328"/>
                </a:lnTo>
                <a:lnTo>
                  <a:pt x="604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252627"/>
              </a:gs>
              <a:gs pos="100000">
                <a:srgbClr val="131313"/>
              </a:gs>
            </a:gsLst>
            <a:lin ang="6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5"/>
          <p:cNvPicPr>
            <a:picLocks noChangeArrowheads="1"/>
          </p:cNvPicPr>
          <p:nvPr userDrawn="1"/>
        </p:nvPicPr>
        <p:blipFill>
          <a:blip r:embed="rId3"/>
          <a:srcRect r="4964" b="2100"/>
          <a:stretch>
            <a:fillRect/>
          </a:stretch>
        </p:blipFill>
        <p:spPr bwMode="auto">
          <a:xfrm>
            <a:off x="7918450" y="-239713"/>
            <a:ext cx="12255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8" name="TextBox 11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A5F7D7F-B090-4A8C-AD22-55CCF42E3957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42788" y="3639312"/>
            <a:ext cx="3547872" cy="88696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500" kern="1200" dirty="0" smtClean="0">
                <a:solidFill>
                  <a:schemeClr val="bg1"/>
                </a:solidFill>
                <a:latin typeface="Futura Bk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black">
          <a:xfrm>
            <a:off x="246888" y="301752"/>
            <a:ext cx="3944112" cy="2136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lang="en-US" sz="31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aghai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4" name="TextBox 10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9824E25-EABB-465F-865F-BF6C9A72437F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haghai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1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5" name="TextBox 13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A78E5B4C-BB31-4CF8-94B8-31AD193EC35F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3"/>
          <a:srcRect r="5179" b="2089"/>
          <a:stretch>
            <a:fillRect/>
          </a:stretch>
        </p:blipFill>
        <p:spPr bwMode="auto">
          <a:xfrm>
            <a:off x="7918450" y="-241300"/>
            <a:ext cx="12255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 bwMode="white">
          <a:xfrm>
            <a:off x="246888" y="3685032"/>
            <a:ext cx="4315968" cy="859536"/>
          </a:xfrm>
          <a:prstGeom prst="rect">
            <a:avLst/>
          </a:prstGeom>
        </p:spPr>
        <p:txBody>
          <a:bodyPr wrap="square" anchor="b"/>
          <a:lstStyle>
            <a:lvl1pPr algn="l">
              <a:lnSpc>
                <a:spcPct val="100000"/>
              </a:lnSpc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gray">
          <a:xfrm>
            <a:off x="501650" y="4805363"/>
            <a:ext cx="394335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rgbClr val="919191"/>
                </a:solidFill>
                <a:latin typeface="Futura Bk" pitchFamily="34" charset="0"/>
              </a:rPr>
              <a:t>© Copyright 2010 Hewlett-Packard Development Company, L.P.    </a:t>
            </a:r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249238" y="4805363"/>
            <a:ext cx="3841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49EA0828-96D2-4BB2-A709-96C7795BCE89}" type="slidenum">
              <a:rPr lang="en-US" sz="700">
                <a:solidFill>
                  <a:srgbClr val="919191"/>
                </a:solidFill>
                <a:latin typeface="Futura Bk" pitchFamily="34" charset="0"/>
              </a:rPr>
              <a:pPr>
                <a:defRPr/>
              </a:pPr>
              <a:t>‹#›</a:t>
            </a:fld>
            <a:endParaRPr lang="en-US" sz="700" dirty="0">
              <a:solidFill>
                <a:srgbClr val="919191"/>
              </a:solidFill>
              <a:latin typeface="Futura Bk" pitchFamily="34" charset="0"/>
            </a:endParaRP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38125" y="292100"/>
            <a:ext cx="837565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DOUBLE LINE TITLE 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55588" y="1316038"/>
            <a:ext cx="82296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42" r:id="rId3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lang="en-US" sz="3100" kern="1200" cap="all" dirty="0">
          <a:solidFill>
            <a:srgbClr val="000000"/>
          </a:solidFill>
          <a:latin typeface="Futura Bk" pitchFamily="34" charset="0"/>
          <a:ea typeface="+mj-ea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ct val="0"/>
        </a:spcAft>
        <a:defRPr sz="3100">
          <a:solidFill>
            <a:srgbClr val="000000"/>
          </a:solidFill>
          <a:latin typeface="Futura Bk" pitchFamily="34" charset="0"/>
        </a:defRPr>
      </a:lvl9pPr>
    </p:titleStyle>
    <p:bodyStyle>
      <a:lvl1pPr marL="225425" indent="-225425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Futura Bk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42900" indent="-1143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Clr>
          <a:srgbClr val="000000"/>
        </a:buClr>
        <a:buSzPct val="80000"/>
        <a:buFont typeface="Arial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571500" indent="-17145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000000"/>
        </a:buClr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800100" indent="-11430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000000"/>
        </a:buClr>
        <a:buSzPct val="80000"/>
        <a:buFont typeface="Arial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lnSpc>
          <a:spcPct val="110000"/>
        </a:lnSpc>
        <a:spcBef>
          <a:spcPts val="400"/>
        </a:spcBef>
        <a:spcAft>
          <a:spcPct val="0"/>
        </a:spcAft>
        <a:buClr>
          <a:srgbClr val="000000"/>
        </a:buClr>
        <a:buFont typeface="Futura Bk" pitchFamily="34" charset="0"/>
        <a:buChar char="−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h10131.www1.hp.com/uk/en/information-security/security-innovation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trust-economics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ubtitle 1"/>
          <p:cNvSpPr>
            <a:spLocks noGrp="1"/>
          </p:cNvSpPr>
          <p:nvPr>
            <p:ph type="subTitle" idx="1"/>
          </p:nvPr>
        </p:nvSpPr>
        <p:spPr>
          <a:xfrm>
            <a:off x="103188" y="1349375"/>
            <a:ext cx="4000500" cy="2700338"/>
          </a:xfrm>
        </p:spPr>
        <p:txBody>
          <a:bodyPr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800"/>
              <a:t>Marco Casassa Mont</a:t>
            </a:r>
            <a:endParaRPr sz="2800" b="1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endParaRPr sz="2800" b="1" baseline="30000"/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1600"/>
              <a:t>Cloud &amp; Security Lab 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1600"/>
              <a:t>HP Labs, Bristol, UK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sz="2800" b="1"/>
              <a:t>   </a:t>
            </a:r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0" y="268288"/>
            <a:ext cx="5441950" cy="14906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sz="3200" cap="none" smtClean="0"/>
              <a:t>Risk Exposure to Social Networks in Enterprises</a:t>
            </a:r>
          </a:p>
        </p:txBody>
      </p:sp>
      <p:sp>
        <p:nvSpPr>
          <p:cNvPr id="39939" name="Subtitle 1"/>
          <p:cNvSpPr>
            <a:spLocks/>
          </p:cNvSpPr>
          <p:nvPr/>
        </p:nvSpPr>
        <p:spPr bwMode="black">
          <a:xfrm>
            <a:off x="95250" y="4302125"/>
            <a:ext cx="35480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20000"/>
              </a:lnSpc>
              <a:buSzPct val="100000"/>
            </a:pPr>
            <a:r>
              <a:rPr lang="en-US" sz="1300">
                <a:solidFill>
                  <a:schemeClr val="bg1"/>
                </a:solidFill>
                <a:latin typeface="Futura Bk" pitchFamily="34" charset="0"/>
              </a:rPr>
              <a:t>CCCS Conference 2011</a:t>
            </a:r>
          </a:p>
          <a:p>
            <a:pPr>
              <a:lnSpc>
                <a:spcPct val="120000"/>
              </a:lnSpc>
              <a:buSzPct val="100000"/>
            </a:pPr>
            <a:r>
              <a:rPr lang="en-US" sz="1300">
                <a:solidFill>
                  <a:schemeClr val="bg1"/>
                </a:solidFill>
                <a:latin typeface="Futura Bk" pitchFamily="34" charset="0"/>
              </a:rPr>
              <a:t>Newcastle, 15 March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Advantages for Enterprises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200025" y="1073150"/>
            <a:ext cx="6332538" cy="3282950"/>
          </a:xfrm>
        </p:spPr>
        <p:txBody>
          <a:bodyPr/>
          <a:lstStyle/>
          <a:p>
            <a:r>
              <a:rPr lang="en-GB" sz="1800" smtClean="0"/>
              <a:t>Sharing Knowledge</a:t>
            </a:r>
          </a:p>
          <a:p>
            <a:r>
              <a:rPr lang="en-GB" sz="1800" smtClean="0"/>
              <a:t>Collaborations</a:t>
            </a:r>
          </a:p>
          <a:p>
            <a:r>
              <a:rPr lang="en-GB" sz="1800" smtClean="0"/>
              <a:t>Potential Productivity Increase – in specific Work Areas …</a:t>
            </a:r>
          </a:p>
          <a:p>
            <a:r>
              <a:rPr lang="en-GB" sz="1800" smtClean="0"/>
              <a:t>Utilization of Social Networks for Enterprise Functions:</a:t>
            </a:r>
          </a:p>
          <a:p>
            <a:pPr lvl="1"/>
            <a:r>
              <a:rPr lang="en-GB" sz="1400" smtClean="0"/>
              <a:t> Sharing Corporate Messages</a:t>
            </a:r>
          </a:p>
          <a:p>
            <a:pPr lvl="1"/>
            <a:r>
              <a:rPr lang="en-GB" sz="1400" smtClean="0"/>
              <a:t> Looking for Job Candidates</a:t>
            </a:r>
          </a:p>
          <a:p>
            <a:pPr lvl="1"/>
            <a:r>
              <a:rPr lang="en-GB" sz="1400" smtClean="0"/>
              <a:t> … </a:t>
            </a:r>
          </a:p>
          <a:p>
            <a:r>
              <a:rPr lang="en-GB" sz="1800" smtClean="0"/>
              <a:t>But there are Issues too …</a:t>
            </a:r>
          </a:p>
        </p:txBody>
      </p:sp>
      <p:pic>
        <p:nvPicPr>
          <p:cNvPr id="49155" name="Picture 4" descr="MC90044132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1298575"/>
            <a:ext cx="2178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255588" y="1633538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178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50179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265113" y="1047750"/>
            <a:ext cx="7662862" cy="36655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Adoption of Social Networks in Enterprises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chemeClr val="bg1"/>
                </a:solidFill>
              </a:rPr>
              <a:t>Analysis of Involved Threats and Risks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Decision Support for Risk Assessment</a:t>
            </a:r>
          </a:p>
          <a:p>
            <a:pPr eaLnBrk="1" hangingPunct="1"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Conclusions</a:t>
            </a:r>
          </a:p>
          <a:p>
            <a:pPr eaLnBrk="1" hangingPunct="1">
              <a:lnSpc>
                <a:spcPct val="100000"/>
              </a:lnSpc>
            </a:pPr>
            <a:endParaRPr lang="en-US" sz="1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Threat Areas for Organisations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>
          <a:xfrm>
            <a:off x="209550" y="1152525"/>
            <a:ext cx="8229600" cy="3282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smtClean="0">
                <a:solidFill>
                  <a:schemeClr val="tx1"/>
                </a:solidFill>
              </a:rPr>
              <a:t>Data Leakage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Reputational Damage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Malware &amp; Virus Attacks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De-Perimeterisation of Organisation’s </a:t>
            </a:r>
          </a:p>
          <a:p>
            <a:pPr>
              <a:lnSpc>
                <a:spcPct val="70000"/>
              </a:lnSpc>
              <a:buFont typeface="Futura Bk" pitchFamily="34" charset="0"/>
              <a:buNone/>
            </a:pPr>
            <a:r>
              <a:rPr lang="en-GB" sz="1800" smtClean="0"/>
              <a:t>   Information Boundaries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Compliance &amp; Legal Implications 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Loss of Productivity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…</a:t>
            </a:r>
          </a:p>
          <a:p>
            <a:pPr>
              <a:lnSpc>
                <a:spcPct val="100000"/>
              </a:lnSpc>
            </a:pPr>
            <a:endParaRPr lang="en-GB" sz="1800" smtClean="0"/>
          </a:p>
          <a:p>
            <a:pPr>
              <a:lnSpc>
                <a:spcPct val="100000"/>
              </a:lnSpc>
            </a:pPr>
            <a:endParaRPr lang="en-GB" sz="1800" smtClean="0"/>
          </a:p>
        </p:txBody>
      </p:sp>
      <p:pic>
        <p:nvPicPr>
          <p:cNvPr id="51203" name="Picture 4" descr="MC90005661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1768475"/>
            <a:ext cx="25415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Attack Surface &amp; Attack Vectors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209550" y="1033463"/>
            <a:ext cx="5895975" cy="4110037"/>
          </a:xfrm>
        </p:spPr>
        <p:txBody>
          <a:bodyPr/>
          <a:lstStyle/>
          <a:p>
            <a:pPr>
              <a:lnSpc>
                <a:spcPct val="90000"/>
              </a:lnSpc>
              <a:buFont typeface="Futura Bk" pitchFamily="34" charset="0"/>
              <a:buNone/>
            </a:pPr>
            <a:r>
              <a:rPr lang="en-GB" sz="1600" b="1" u="sng" smtClean="0"/>
              <a:t>Attack Surface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600" smtClean="0">
                <a:solidFill>
                  <a:srgbClr val="000099"/>
                </a:solidFill>
              </a:rPr>
              <a:t>Personal and Confidential Information, disclosed to Social Networks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600" smtClean="0">
                <a:solidFill>
                  <a:srgbClr val="000099"/>
                </a:solidFill>
              </a:rPr>
              <a:t>Compromised Systems and IT Infrastructure (e.g. due to Malware downloaded from Social Networks)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600" smtClean="0">
                <a:solidFill>
                  <a:srgbClr val="000099"/>
                </a:solidFill>
              </a:rPr>
              <a:t>Employees 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60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600" b="1" u="sng" smtClean="0"/>
              <a:t>Attack Vectors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600" smtClean="0">
                <a:solidFill>
                  <a:srgbClr val="000099"/>
                </a:solidFill>
              </a:rPr>
              <a:t>Employees &amp; Insiders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600" smtClean="0">
                <a:solidFill>
                  <a:srgbClr val="000099"/>
                </a:solidFill>
              </a:rPr>
              <a:t>External Attackers (Hackers, Competitors, Criminals, etc.)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GB" sz="1200" smtClean="0">
                <a:solidFill>
                  <a:srgbClr val="000099"/>
                </a:solidFill>
              </a:rPr>
              <a:t>Data aggregation &amp; correlation (using various Automation Tools)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GB" sz="1200" smtClean="0">
                <a:solidFill>
                  <a:srgbClr val="000099"/>
                </a:solidFill>
              </a:rPr>
              <a:t>Social Attacks (bogus accounts, etc.)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GB" sz="1200" smtClean="0">
                <a:solidFill>
                  <a:srgbClr val="000099"/>
                </a:solidFill>
              </a:rPr>
              <a:t>…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en-GB" sz="1200" smtClean="0">
              <a:solidFill>
                <a:srgbClr val="000099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endParaRPr lang="en-GB" sz="1200" smtClean="0"/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5180013" y="2663825"/>
            <a:ext cx="3144837" cy="842963"/>
          </a:xfrm>
          <a:prstGeom prst="parallelogram">
            <a:avLst>
              <a:gd name="adj" fmla="val 932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228" name="AutoShape 5"/>
          <p:cNvSpPr>
            <a:spLocks noChangeArrowheads="1"/>
          </p:cNvSpPr>
          <p:nvPr/>
        </p:nvSpPr>
        <p:spPr bwMode="auto">
          <a:xfrm>
            <a:off x="6007100" y="2151063"/>
            <a:ext cx="457200" cy="860425"/>
          </a:xfrm>
          <a:prstGeom prst="downArrow">
            <a:avLst>
              <a:gd name="adj1" fmla="val 50000"/>
              <a:gd name="adj2" fmla="val 4704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29" name="AutoShape 6"/>
          <p:cNvSpPr>
            <a:spLocks noChangeArrowheads="1"/>
          </p:cNvSpPr>
          <p:nvPr/>
        </p:nvSpPr>
        <p:spPr bwMode="auto">
          <a:xfrm>
            <a:off x="6626225" y="2416175"/>
            <a:ext cx="457200" cy="860425"/>
          </a:xfrm>
          <a:prstGeom prst="downArrow">
            <a:avLst>
              <a:gd name="adj1" fmla="val 50000"/>
              <a:gd name="adj2" fmla="val 4704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>
            <a:off x="7285038" y="2057400"/>
            <a:ext cx="457200" cy="860425"/>
          </a:xfrm>
          <a:prstGeom prst="downArrow">
            <a:avLst>
              <a:gd name="adj1" fmla="val 50000"/>
              <a:gd name="adj2" fmla="val 4704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2231" name="Picture 8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675" y="1652588"/>
            <a:ext cx="4524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0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1573213"/>
            <a:ext cx="4524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11" descr="MC90002349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825625"/>
            <a:ext cx="584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Key Threat: Malware &amp; Malicious Code </a:t>
            </a:r>
            <a:br>
              <a:rPr lang="en-GB" cap="none" smtClean="0"/>
            </a:br>
            <a:r>
              <a:rPr lang="en-GB" cap="none" smtClean="0"/>
              <a:t>Some Statistics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252413" y="1420813"/>
            <a:ext cx="7424737" cy="3282950"/>
          </a:xfrm>
        </p:spPr>
        <p:txBody>
          <a:bodyPr/>
          <a:lstStyle/>
          <a:p>
            <a:pPr>
              <a:buFont typeface="Futura Bk" pitchFamily="34" charset="0"/>
              <a:buNone/>
            </a:pPr>
            <a:r>
              <a:rPr lang="en-GB" smtClean="0"/>
              <a:t>WebSense 2010 Threat Report:</a:t>
            </a:r>
          </a:p>
          <a:p>
            <a:pPr>
              <a:lnSpc>
                <a:spcPct val="60000"/>
              </a:lnSpc>
            </a:pPr>
            <a:endParaRPr lang="en-GB" smtClean="0"/>
          </a:p>
          <a:p>
            <a:pPr lvl="1"/>
            <a:r>
              <a:rPr lang="en-GB" smtClean="0">
                <a:solidFill>
                  <a:srgbClr val="000099"/>
                </a:solidFill>
              </a:rPr>
              <a:t>40% of all Facebook status updates have links: 10% of those links are either spam or malicious</a:t>
            </a:r>
          </a:p>
          <a:p>
            <a:pPr lvl="1">
              <a:buFont typeface="Arial" charset="0"/>
              <a:buNone/>
            </a:pPr>
            <a:endParaRPr lang="en-GB" smtClean="0">
              <a:solidFill>
                <a:srgbClr val="000099"/>
              </a:solidFill>
            </a:endParaRPr>
          </a:p>
          <a:p>
            <a:pPr lvl="1"/>
            <a:r>
              <a:rPr lang="en-GB" smtClean="0">
                <a:solidFill>
                  <a:srgbClr val="000099"/>
                </a:solidFill>
              </a:rPr>
              <a:t>65% of Top 100 (and 95% of Top 20) most popular Websites categorized as Social Networking or Search …</a:t>
            </a:r>
          </a:p>
          <a:p>
            <a:pPr lvl="1"/>
            <a:endParaRPr lang="en-GB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Key Threat: Data Leakage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201613" y="1009650"/>
            <a:ext cx="5614987" cy="3763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Which Personal and Business (Confidential) Information is actually stored out there?</a:t>
            </a:r>
          </a:p>
          <a:p>
            <a:pPr>
              <a:lnSpc>
                <a:spcPct val="100000"/>
              </a:lnSpc>
            </a:pPr>
            <a:r>
              <a:rPr lang="en-GB" smtClean="0"/>
              <a:t>Who is Looking at it? What can they Learn?</a:t>
            </a:r>
          </a:p>
          <a:p>
            <a:pPr>
              <a:lnSpc>
                <a:spcPct val="100000"/>
              </a:lnSpc>
            </a:pPr>
            <a:r>
              <a:rPr lang="en-GB" smtClean="0"/>
              <a:t>Many ways to Learn about Organisations’ Tactics and Strategies, based on Information posted by Employees:</a:t>
            </a:r>
            <a:endParaRPr lang="en-GB" smtClean="0">
              <a:solidFill>
                <a:srgbClr val="000099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mtClean="0">
                <a:solidFill>
                  <a:srgbClr val="000099"/>
                </a:solidFill>
              </a:rPr>
              <a:t>Correlations</a:t>
            </a:r>
          </a:p>
          <a:p>
            <a:pPr lvl="1">
              <a:lnSpc>
                <a:spcPct val="100000"/>
              </a:lnSpc>
            </a:pPr>
            <a:r>
              <a:rPr lang="en-GB" smtClean="0">
                <a:solidFill>
                  <a:srgbClr val="000099"/>
                </a:solidFill>
              </a:rPr>
              <a:t>Data Mining</a:t>
            </a:r>
          </a:p>
          <a:p>
            <a:pPr lvl="1">
              <a:lnSpc>
                <a:spcPct val="100000"/>
              </a:lnSpc>
            </a:pPr>
            <a:r>
              <a:rPr lang="en-GB" smtClean="0">
                <a:solidFill>
                  <a:srgbClr val="000099"/>
                </a:solidFill>
              </a:rPr>
              <a:t>Deductions &amp; Intuitions</a:t>
            </a:r>
          </a:p>
          <a:p>
            <a:pPr lvl="1">
              <a:lnSpc>
                <a:spcPct val="100000"/>
              </a:lnSpc>
            </a:pPr>
            <a:r>
              <a:rPr lang="en-GB" smtClean="0">
                <a:solidFill>
                  <a:srgbClr val="000099"/>
                </a:solidFill>
              </a:rPr>
              <a:t>Tools automating the heavy and mechanical data mashing activities …  </a:t>
            </a:r>
          </a:p>
        </p:txBody>
      </p:sp>
      <p:pic>
        <p:nvPicPr>
          <p:cNvPr id="54275" name="Picture 4" descr="MC9002157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6013" y="1117600"/>
            <a:ext cx="2151062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Data Leakage: Types of “Attacks” on Social Networks                                         [1/2]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>
            <a:off x="255588" y="1316038"/>
            <a:ext cx="4683125" cy="3282950"/>
          </a:xfrm>
        </p:spPr>
        <p:txBody>
          <a:bodyPr/>
          <a:lstStyle/>
          <a:p>
            <a:pPr>
              <a:lnSpc>
                <a:spcPct val="90000"/>
              </a:lnSpc>
              <a:buFont typeface="Futura Bk" pitchFamily="34" charset="0"/>
              <a:buNone/>
            </a:pPr>
            <a:r>
              <a:rPr lang="en-GB" sz="1800" b="1" u="sng" smtClean="0"/>
              <a:t>Vertical Attacks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smtClean="0"/>
              <a:t>Attacks focusing on the profile of one of more individuals within a Social Network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smtClean="0"/>
              <a:t>Profiling of Employees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smtClean="0"/>
              <a:t>Aggregate Profiles &amp; Data provided by different Employees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GB" sz="1800" smtClean="0"/>
              <a:t>Correlation of Information Provided by Employees In the same Company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en-GB" sz="1400" smtClean="0">
                <a:solidFill>
                  <a:srgbClr val="000099"/>
                </a:solidFill>
              </a:rPr>
              <a:t>e.g. A few Employees of Company X and Area Y suddenly looking for new Job Opportunities …</a:t>
            </a:r>
          </a:p>
          <a:p>
            <a:pPr>
              <a:lnSpc>
                <a:spcPct val="90000"/>
              </a:lnSpc>
              <a:buFont typeface="Futura Bk" pitchFamily="34" charset="0"/>
              <a:buNone/>
            </a:pPr>
            <a:endParaRPr lang="en-GB" sz="1800" smtClean="0"/>
          </a:p>
        </p:txBody>
      </p:sp>
      <p:pic>
        <p:nvPicPr>
          <p:cNvPr id="55299" name="Picture 4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188" y="1814513"/>
            <a:ext cx="7254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238" y="2566988"/>
            <a:ext cx="7254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6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3379788"/>
            <a:ext cx="7254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227638" y="1344613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000099"/>
                </a:solidFill>
              </a:rPr>
              <a:t>Social Network X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927725" y="1804988"/>
            <a:ext cx="969963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945188" y="2597150"/>
            <a:ext cx="969962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945188" y="3394075"/>
            <a:ext cx="969962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6030913" y="1884363"/>
            <a:ext cx="771525" cy="157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059488" y="2825750"/>
            <a:ext cx="771525" cy="15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6024563" y="3846513"/>
            <a:ext cx="771525" cy="157162"/>
          </a:xfrm>
          <a:prstGeom prst="rect">
            <a:avLst/>
          </a:prstGeom>
          <a:solidFill>
            <a:srgbClr val="F2AB0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6030913" y="2089150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6043613" y="2620963"/>
            <a:ext cx="771525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056313" y="3065463"/>
            <a:ext cx="771525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6027738" y="2305050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6037263" y="3438525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6026150" y="3648075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7462838" y="2417763"/>
            <a:ext cx="771525" cy="157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7473950" y="2790825"/>
            <a:ext cx="771525" cy="15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494588" y="3197225"/>
            <a:ext cx="771525" cy="157163"/>
          </a:xfrm>
          <a:prstGeom prst="rect">
            <a:avLst/>
          </a:prstGeom>
          <a:solidFill>
            <a:srgbClr val="F2AB0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7672388" y="2473325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/>
              <a:t>+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7693025" y="2871788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/>
              <a:t>+</a:t>
            </a:r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 rot="1809555">
            <a:off x="6945313" y="2230438"/>
            <a:ext cx="449262" cy="276225"/>
          </a:xfrm>
          <a:prstGeom prst="rightArrow">
            <a:avLst>
              <a:gd name="adj1" fmla="val 50000"/>
              <a:gd name="adj2" fmla="val 406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6965950" y="2684463"/>
            <a:ext cx="449263" cy="276225"/>
          </a:xfrm>
          <a:prstGeom prst="rightArrow">
            <a:avLst>
              <a:gd name="adj1" fmla="val 50000"/>
              <a:gd name="adj2" fmla="val 406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 rot="-1730531">
            <a:off x="6994525" y="3303588"/>
            <a:ext cx="449263" cy="276225"/>
          </a:xfrm>
          <a:prstGeom prst="rightArrow">
            <a:avLst>
              <a:gd name="adj1" fmla="val 50000"/>
              <a:gd name="adj2" fmla="val 406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535613" y="4322763"/>
            <a:ext cx="1911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>
                <a:solidFill>
                  <a:srgbClr val="000099"/>
                </a:solidFill>
              </a:rPr>
              <a:t>Employees’ Profiles &amp;</a:t>
            </a:r>
          </a:p>
          <a:p>
            <a:pPr>
              <a:defRPr/>
            </a:pPr>
            <a:r>
              <a:rPr lang="en-GB" sz="1400" i="1">
                <a:solidFill>
                  <a:srgbClr val="000099"/>
                </a:solidFill>
              </a:rPr>
              <a:t>Posted Data</a:t>
            </a:r>
          </a:p>
        </p:txBody>
      </p: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385050" y="1693863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i="1">
                <a:solidFill>
                  <a:srgbClr val="000099"/>
                </a:solidFill>
              </a:rPr>
              <a:t>Attackers’ </a:t>
            </a:r>
          </a:p>
          <a:p>
            <a:pPr>
              <a:defRPr/>
            </a:pPr>
            <a:r>
              <a:rPr lang="en-GB" sz="1000" i="1">
                <a:solidFill>
                  <a:srgbClr val="000099"/>
                </a:solidFill>
              </a:rPr>
              <a:t>Data Aggregation </a:t>
            </a:r>
          </a:p>
          <a:p>
            <a:pPr>
              <a:defRPr/>
            </a:pPr>
            <a:r>
              <a:rPr lang="en-GB" sz="1000" i="1">
                <a:solidFill>
                  <a:srgbClr val="000099"/>
                </a:solidFill>
              </a:rPr>
              <a:t>&amp; 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Data Leakage: Types of “Attacks” on Social Networks                                         [2/2]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231775" y="1292225"/>
            <a:ext cx="7734300" cy="2368550"/>
          </a:xfrm>
        </p:spPr>
        <p:txBody>
          <a:bodyPr/>
          <a:lstStyle/>
          <a:p>
            <a:pPr>
              <a:buFont typeface="Futura Bk" pitchFamily="34" charset="0"/>
              <a:buNone/>
            </a:pPr>
            <a:r>
              <a:rPr lang="en-GB" b="1" u="sng" smtClean="0"/>
              <a:t>Horizontal Attacks</a:t>
            </a:r>
          </a:p>
          <a:p>
            <a:pPr>
              <a:buFontTx/>
              <a:buChar char="-"/>
            </a:pPr>
            <a:r>
              <a:rPr lang="en-GB" smtClean="0"/>
              <a:t>Attacks focusing on the Profile &amp; Data of one of more individuals with presence in multiple Social Networks   </a:t>
            </a:r>
          </a:p>
          <a:p>
            <a:pPr>
              <a:buFontTx/>
              <a:buChar char="-"/>
            </a:pPr>
            <a:r>
              <a:rPr lang="en-GB" smtClean="0"/>
              <a:t>Aggregation and Correlation of Profiles &amp; Data across various Social Networks </a:t>
            </a:r>
          </a:p>
        </p:txBody>
      </p:sp>
      <p:pic>
        <p:nvPicPr>
          <p:cNvPr id="56323" name="Picture 4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37465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773238" y="329247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000099"/>
                </a:solidFill>
              </a:rPr>
              <a:t>Social Network X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481263" y="3656013"/>
            <a:ext cx="969962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4330700" y="3622675"/>
            <a:ext cx="969963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6161088" y="3598863"/>
            <a:ext cx="969962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584450" y="3735388"/>
            <a:ext cx="771525" cy="157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4433888" y="3851275"/>
            <a:ext cx="771525" cy="15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30" name="Rectangle 13"/>
          <p:cNvSpPr>
            <a:spLocks noChangeArrowheads="1"/>
          </p:cNvSpPr>
          <p:nvPr/>
        </p:nvSpPr>
        <p:spPr bwMode="auto">
          <a:xfrm>
            <a:off x="6240463" y="4051300"/>
            <a:ext cx="771525" cy="157163"/>
          </a:xfrm>
          <a:prstGeom prst="rect">
            <a:avLst/>
          </a:prstGeom>
          <a:solidFill>
            <a:srgbClr val="F2AB0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84450" y="3940175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4418013" y="3646488"/>
            <a:ext cx="771525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4430713" y="4090988"/>
            <a:ext cx="771525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581275" y="4156075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6253163" y="3643313"/>
            <a:ext cx="771525" cy="15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6242050" y="3844925"/>
            <a:ext cx="771525" cy="157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3495675" y="4830763"/>
            <a:ext cx="771525" cy="157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38" name="Rectangle 21"/>
          <p:cNvSpPr>
            <a:spLocks noChangeArrowheads="1"/>
          </p:cNvSpPr>
          <p:nvPr/>
        </p:nvSpPr>
        <p:spPr bwMode="auto">
          <a:xfrm>
            <a:off x="4610100" y="4832350"/>
            <a:ext cx="771525" cy="1571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56339" name="Rectangle 22"/>
          <p:cNvSpPr>
            <a:spLocks noChangeArrowheads="1"/>
          </p:cNvSpPr>
          <p:nvPr/>
        </p:nvSpPr>
        <p:spPr bwMode="auto">
          <a:xfrm>
            <a:off x="5821363" y="4821238"/>
            <a:ext cx="771525" cy="157162"/>
          </a:xfrm>
          <a:prstGeom prst="rect">
            <a:avLst/>
          </a:prstGeom>
          <a:solidFill>
            <a:srgbClr val="F2AB0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16703"/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4297363" y="4689475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/>
              <a:t>+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5445125" y="4691063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/>
              <a:t>+</a:t>
            </a:r>
          </a:p>
        </p:txBody>
      </p:sp>
      <p:sp>
        <p:nvSpPr>
          <p:cNvPr id="103449" name="AutoShape 25"/>
          <p:cNvSpPr>
            <a:spLocks noChangeArrowheads="1"/>
          </p:cNvSpPr>
          <p:nvPr/>
        </p:nvSpPr>
        <p:spPr bwMode="auto">
          <a:xfrm rot="1809555">
            <a:off x="3429000" y="4389438"/>
            <a:ext cx="449263" cy="276225"/>
          </a:xfrm>
          <a:prstGeom prst="rightArrow">
            <a:avLst>
              <a:gd name="adj1" fmla="val 50000"/>
              <a:gd name="adj2" fmla="val 406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 rot="5400000">
            <a:off x="4685507" y="4456906"/>
            <a:ext cx="449262" cy="276225"/>
          </a:xfrm>
          <a:prstGeom prst="rightArrow">
            <a:avLst>
              <a:gd name="adj1" fmla="val 50000"/>
              <a:gd name="adj2" fmla="val 406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6344" name="AutoShape 27"/>
          <p:cNvSpPr>
            <a:spLocks noChangeArrowheads="1"/>
          </p:cNvSpPr>
          <p:nvPr/>
        </p:nvSpPr>
        <p:spPr bwMode="auto">
          <a:xfrm rot="7532984">
            <a:off x="6142831" y="4391819"/>
            <a:ext cx="449263" cy="276225"/>
          </a:xfrm>
          <a:prstGeom prst="rightArrow">
            <a:avLst>
              <a:gd name="adj1" fmla="val 50000"/>
              <a:gd name="adj2" fmla="val 406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757238" y="4392613"/>
            <a:ext cx="1970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i="1">
                <a:solidFill>
                  <a:srgbClr val="000099"/>
                </a:solidFill>
              </a:rPr>
              <a:t>Employee’s </a:t>
            </a:r>
          </a:p>
          <a:p>
            <a:pPr>
              <a:defRPr/>
            </a:pPr>
            <a:r>
              <a:rPr lang="en-GB" sz="1400" i="1">
                <a:solidFill>
                  <a:srgbClr val="000099"/>
                </a:solidFill>
              </a:rPr>
              <a:t>Profiles &amp; Posted Data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3786188" y="3273425"/>
            <a:ext cx="192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000099"/>
                </a:solidFill>
              </a:rPr>
              <a:t>Social Network Y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834063" y="327818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>
                <a:solidFill>
                  <a:srgbClr val="000099"/>
                </a:solidFill>
              </a:rPr>
              <a:t>Social Network Z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6683375" y="4594225"/>
            <a:ext cx="1200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i="1">
                <a:solidFill>
                  <a:srgbClr val="000099"/>
                </a:solidFill>
              </a:rPr>
              <a:t>Attackers’ </a:t>
            </a:r>
          </a:p>
          <a:p>
            <a:pPr>
              <a:defRPr/>
            </a:pPr>
            <a:r>
              <a:rPr lang="en-GB" sz="1000" i="1">
                <a:solidFill>
                  <a:srgbClr val="000099"/>
                </a:solidFill>
              </a:rPr>
              <a:t>Data Aggregation </a:t>
            </a:r>
          </a:p>
          <a:p>
            <a:pPr>
              <a:defRPr/>
            </a:pPr>
            <a:r>
              <a:rPr lang="en-GB" sz="1000" i="1">
                <a:solidFill>
                  <a:srgbClr val="000099"/>
                </a:solidFill>
              </a:rPr>
              <a:t>&amp; 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4625" y="119063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Are Organisations Prepared?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>
          <a:xfrm>
            <a:off x="0" y="768350"/>
            <a:ext cx="6419850" cy="4205288"/>
          </a:xfrm>
        </p:spPr>
        <p:txBody>
          <a:bodyPr/>
          <a:lstStyle/>
          <a:p>
            <a:pPr>
              <a:buFont typeface="Futura Bk" pitchFamily="34" charset="0"/>
              <a:buNone/>
            </a:pPr>
            <a:r>
              <a:rPr lang="en-GB" sz="1800" smtClean="0"/>
              <a:t>- 	In general Organisations are not Prepared to Address the Involved Risks</a:t>
            </a:r>
          </a:p>
          <a:p>
            <a:pPr>
              <a:buFontTx/>
              <a:buChar char="-"/>
            </a:pPr>
            <a:r>
              <a:rPr lang="en-GB" sz="1800" smtClean="0"/>
              <a:t>Typical Extreme Approaches:</a:t>
            </a:r>
          </a:p>
          <a:p>
            <a:pPr lvl="1">
              <a:buFontTx/>
              <a:buChar char="-"/>
            </a:pPr>
            <a:r>
              <a:rPr lang="en-GB" sz="1400" smtClean="0">
                <a:solidFill>
                  <a:srgbClr val="000099"/>
                </a:solidFill>
              </a:rPr>
              <a:t>Over-Reaction (block accesses …) vs. Under-Reaction (ignore the problem …)</a:t>
            </a:r>
          </a:p>
          <a:p>
            <a:pPr>
              <a:buFontTx/>
              <a:buChar char="-"/>
            </a:pPr>
            <a:r>
              <a:rPr lang="en-GB" sz="1800" smtClean="0"/>
              <a:t>Many Security Professionals still believe that Social Media is a Personal Platform …</a:t>
            </a:r>
          </a:p>
          <a:p>
            <a:pPr>
              <a:buFontTx/>
              <a:buChar char="-"/>
            </a:pPr>
            <a:r>
              <a:rPr lang="en-GB" sz="1800" smtClean="0"/>
              <a:t>Frost &amp; Sullivan’s Global Information Security Workforce Study (GIWS – </a:t>
            </a:r>
            <a:r>
              <a:rPr lang="en-GB" sz="1800" smtClean="0">
                <a:solidFill>
                  <a:schemeClr val="tx1"/>
                </a:solidFill>
              </a:rPr>
              <a:t>10000 Information Security Professionals):</a:t>
            </a:r>
          </a:p>
          <a:p>
            <a:pPr lvl="1">
              <a:buFontTx/>
              <a:buChar char="-"/>
            </a:pPr>
            <a:r>
              <a:rPr lang="en-GB" sz="1200" smtClean="0">
                <a:solidFill>
                  <a:srgbClr val="000099"/>
                </a:solidFill>
              </a:rPr>
              <a:t>Organisations allowing employees to access Facebook (51%) or Linkedin (63%) at work</a:t>
            </a:r>
          </a:p>
          <a:p>
            <a:pPr lvl="1">
              <a:buFontTx/>
              <a:buChar char="-"/>
            </a:pPr>
            <a:r>
              <a:rPr lang="en-GB" sz="1200" smtClean="0">
                <a:solidFill>
                  <a:srgbClr val="000099"/>
                </a:solidFill>
              </a:rPr>
              <a:t>28% of their organisations have no restrictions on the usage of social media (31% for EMEA region…)</a:t>
            </a:r>
          </a:p>
          <a:p>
            <a:pPr lvl="1">
              <a:buFontTx/>
              <a:buChar char="-"/>
            </a:pPr>
            <a:endParaRPr lang="en-GB" sz="1200" smtClean="0">
              <a:solidFill>
                <a:srgbClr val="000099"/>
              </a:solidFill>
            </a:endParaRPr>
          </a:p>
        </p:txBody>
      </p:sp>
      <p:pic>
        <p:nvPicPr>
          <p:cNvPr id="57347" name="Picture 4" descr="MC9003837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471613"/>
            <a:ext cx="1789112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147638" y="2403475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0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58371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265113" y="1047750"/>
            <a:ext cx="7662862" cy="36655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Adoption of Social Networks in Enterprises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Analysis of Involved Threats and Risks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chemeClr val="bg1"/>
                </a:solidFill>
              </a:rPr>
              <a:t>Decision Support for Risk Assessment</a:t>
            </a:r>
          </a:p>
          <a:p>
            <a:pPr eaLnBrk="1" hangingPunct="1">
              <a:buFontTx/>
              <a:buChar char="•"/>
            </a:pPr>
            <a:endParaRPr lang="en-US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Conclusions</a:t>
            </a:r>
          </a:p>
          <a:p>
            <a:pPr eaLnBrk="1" hangingPunct="1">
              <a:lnSpc>
                <a:spcPct val="100000"/>
              </a:lnSpc>
            </a:pPr>
            <a:endParaRPr lang="en-US" sz="1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40962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265113" y="1047750"/>
            <a:ext cx="7662862" cy="36655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Adoption of Social Networks in Enterprises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Analysis of Involved Threats and Risks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Decision Support for Risk Assessment</a:t>
            </a:r>
          </a:p>
          <a:p>
            <a:pPr eaLnBrk="1" hangingPunct="1"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Conclusions</a:t>
            </a:r>
          </a:p>
          <a:p>
            <a:pPr eaLnBrk="1" hangingPunct="1">
              <a:lnSpc>
                <a:spcPct val="100000"/>
              </a:lnSpc>
            </a:pPr>
            <a:endParaRPr lang="en-US" sz="1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How to Help Enterprises to Address Risks?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>
          <a:xfrm>
            <a:off x="200025" y="1079500"/>
            <a:ext cx="6557963" cy="3582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Which Strategy should Organisations Follow?</a:t>
            </a:r>
          </a:p>
          <a:p>
            <a:pPr lvl="2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It depends on the Context, Organisational Culture &amp; Environment, Employees, …</a:t>
            </a:r>
            <a:r>
              <a:rPr lang="en-GB" smtClean="0"/>
              <a:t> </a:t>
            </a:r>
          </a:p>
          <a:p>
            <a:pPr lvl="2">
              <a:lnSpc>
                <a:spcPct val="100000"/>
              </a:lnSpc>
            </a:pPr>
            <a:endParaRPr lang="en-GB" smtClean="0"/>
          </a:p>
          <a:p>
            <a:pPr>
              <a:lnSpc>
                <a:spcPct val="100000"/>
              </a:lnSpc>
            </a:pPr>
            <a:r>
              <a:rPr lang="en-GB" smtClean="0"/>
              <a:t>Which Investments Should they Make?</a:t>
            </a:r>
          </a:p>
          <a:p>
            <a:pPr lvl="2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Education, Enforcement (e.g. Blocking Access), Monitoring, </a:t>
            </a:r>
          </a:p>
          <a:p>
            <a:pPr lvl="2">
              <a:lnSpc>
                <a:spcPct val="100000"/>
              </a:lnSpc>
              <a:buFont typeface="Futura Bk" pitchFamily="34" charset="0"/>
              <a:buNone/>
            </a:pPr>
            <a:r>
              <a:rPr lang="en-GB" sz="1400" smtClean="0">
                <a:solidFill>
                  <a:srgbClr val="000099"/>
                </a:solidFill>
              </a:rPr>
              <a:t>   Hybrid Investments … ?</a:t>
            </a:r>
          </a:p>
          <a:p>
            <a:pPr lvl="2">
              <a:lnSpc>
                <a:spcPct val="100000"/>
              </a:lnSpc>
              <a:buFont typeface="Futura Bk" pitchFamily="34" charset="0"/>
              <a:buNone/>
            </a:pPr>
            <a:endParaRPr lang="en-GB" sz="1400" smtClean="0">
              <a:solidFill>
                <a:srgbClr val="000099"/>
              </a:solidFill>
            </a:endParaRPr>
          </a:p>
          <a:p>
            <a:pPr>
              <a:lnSpc>
                <a:spcPct val="100000"/>
              </a:lnSpc>
            </a:pPr>
            <a:r>
              <a:rPr lang="en-GB" smtClean="0"/>
              <a:t>Limitation of Risk Assessment based on ISO 2700x:</a:t>
            </a:r>
          </a:p>
          <a:p>
            <a:pPr lvl="2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ISO 2700x Provides a General Framework</a:t>
            </a:r>
          </a:p>
          <a:p>
            <a:pPr lvl="2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Coarse Grained …</a:t>
            </a:r>
          </a:p>
          <a:p>
            <a:pPr lvl="2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Still need to be contextualised to the specific Organisational Reality …</a:t>
            </a:r>
          </a:p>
        </p:txBody>
      </p:sp>
      <p:pic>
        <p:nvPicPr>
          <p:cNvPr id="59395" name="Picture 4" descr="MC90015790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7150" y="1533525"/>
            <a:ext cx="19780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Need to Provide Strategic Decision Support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255588" y="874713"/>
            <a:ext cx="5407025" cy="3992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smtClean="0"/>
              <a:t>Target Key Decision Makers (CIOs, CISOs, Risk Officers, etc.)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Illustrate the “Risk Exposure” due to the Adoption of Social Networks - based on the actual Employees’ Attitude, Processes and Controls (grounding to the Organisation’s Reality)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Illustrate, in advance (“What-if” analysis) the implications of making specific Decisions and/or Investments</a:t>
            </a:r>
            <a:endParaRPr lang="en-GB" sz="240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smtClean="0"/>
              <a:t>Explore suitable “trade-offs” for Strategic Aspects of relevance (Economics): Security Risks, Productivity, Compliance, Costs, …</a:t>
            </a:r>
            <a:r>
              <a:rPr lang="en-GB" smtClean="0"/>
              <a:t> </a:t>
            </a:r>
            <a:r>
              <a:rPr lang="en-GB" sz="2400" smtClean="0"/>
              <a:t> </a:t>
            </a:r>
          </a:p>
        </p:txBody>
      </p:sp>
      <p:pic>
        <p:nvPicPr>
          <p:cNvPr id="60419" name="Picture 7" descr="MC90032436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463" y="1233488"/>
            <a:ext cx="277653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6"/>
          <p:cNvSpPr>
            <a:spLocks noGrp="1"/>
          </p:cNvSpPr>
          <p:nvPr>
            <p:ph type="title" idx="4294967295"/>
          </p:nvPr>
        </p:nvSpPr>
        <p:spPr bwMode="auto">
          <a:xfrm>
            <a:off x="234950" y="287338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Problems with Security Investments</a:t>
            </a:r>
            <a:endParaRPr cap="none" smtClean="0"/>
          </a:p>
        </p:txBody>
      </p:sp>
      <p:sp>
        <p:nvSpPr>
          <p:cNvPr id="61442" name="Text Placeholder 71"/>
          <p:cNvSpPr>
            <a:spLocks noGrp="1"/>
          </p:cNvSpPr>
          <p:nvPr>
            <p:ph type="body" sz="quarter" idx="4294967295"/>
          </p:nvPr>
        </p:nvSpPr>
        <p:spPr>
          <a:xfrm>
            <a:off x="290513" y="1108075"/>
            <a:ext cx="5353050" cy="33194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1800" smtClean="0"/>
              <a:t>Security Investments affect multiple outcomes: budget, confidentiality, integrity, availability, …</a:t>
            </a:r>
          </a:p>
          <a:p>
            <a:pPr eaLnBrk="1" hangingPunct="1">
              <a:lnSpc>
                <a:spcPct val="100000"/>
              </a:lnSpc>
            </a:pPr>
            <a:r>
              <a:rPr lang="en-GB" sz="1800" smtClean="0"/>
              <a:t>In most situations these outcomes can only be predicted with high degrees of uncertainty</a:t>
            </a:r>
          </a:p>
          <a:p>
            <a:pPr eaLnBrk="1" hangingPunct="1">
              <a:lnSpc>
                <a:spcPct val="100000"/>
              </a:lnSpc>
            </a:pPr>
            <a:r>
              <a:rPr lang="en-GB" sz="1800" smtClean="0"/>
              <a:t>Often the outcomes are inter-related (trade-off) and the link to investments is poorly understood</a:t>
            </a:r>
          </a:p>
          <a:p>
            <a:pPr eaLnBrk="1" hangingPunct="1">
              <a:lnSpc>
                <a:spcPct val="100000"/>
              </a:lnSpc>
            </a:pPr>
            <a:r>
              <a:rPr lang="en-GB" sz="1800" smtClean="0"/>
              <a:t>Classical business justification/due diligence (Return on Security Investment, cost benefit analysis) encourages these points to be glossed over</a:t>
            </a:r>
            <a:endParaRPr lang="en-US" sz="1800" smtClean="0"/>
          </a:p>
        </p:txBody>
      </p:sp>
      <p:pic>
        <p:nvPicPr>
          <p:cNvPr id="61443" name="Picture 5" descr="MP90039879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1168400"/>
            <a:ext cx="211296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R&amp;D: Potential Approaches to Move Forward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Futura Bk" pitchFamily="34" charset="0"/>
              <a:buNone/>
            </a:pPr>
            <a:r>
              <a:rPr lang="en-GB" sz="2800" smtClean="0">
                <a:solidFill>
                  <a:srgbClr val="000099"/>
                </a:solidFill>
              </a:rPr>
              <a:t>1. Security Analytics</a:t>
            </a:r>
          </a:p>
          <a:p>
            <a:pPr>
              <a:buFont typeface="Futura Bk" pitchFamily="34" charset="0"/>
              <a:buNone/>
            </a:pPr>
            <a:r>
              <a:rPr lang="en-GB" sz="2800" smtClean="0">
                <a:solidFill>
                  <a:srgbClr val="000099"/>
                </a:solidFill>
              </a:rPr>
              <a:t>2. Situational Awareness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313" y="134938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Security Analytics </a:t>
            </a:r>
            <a:br>
              <a:rPr lang="en-GB" cap="none" smtClean="0"/>
            </a:br>
            <a:r>
              <a:rPr lang="en-GB" cap="none" smtClean="0"/>
              <a:t>Providing Strategic Decision Support</a:t>
            </a:r>
          </a:p>
        </p:txBody>
      </p:sp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0" y="1179513"/>
            <a:ext cx="5691188" cy="32829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R&amp;D Work carried out at HP Labs, Bristol, UK </a:t>
            </a:r>
          </a:p>
          <a:p>
            <a:pPr>
              <a:lnSpc>
                <a:spcPct val="90000"/>
              </a:lnSpc>
              <a:buFont typeface="Futura Bk" pitchFamily="34" charset="0"/>
              <a:buNone/>
            </a:pPr>
            <a:r>
              <a:rPr lang="en-GB" smtClean="0"/>
              <a:t>  (transferring to HP Information Security – HP Business Group)</a:t>
            </a:r>
          </a:p>
          <a:p>
            <a:pPr>
              <a:lnSpc>
                <a:spcPct val="90000"/>
              </a:lnSpc>
              <a:buFont typeface="Futura Bk" pitchFamily="34" charset="0"/>
              <a:buNone/>
            </a:pPr>
            <a:endParaRPr lang="en-GB" smtClean="0"/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Collaboration with UK “</a:t>
            </a:r>
            <a:r>
              <a:rPr lang="en-GB" b="1" smtClean="0"/>
              <a:t>Trust Economics</a:t>
            </a:r>
            <a:r>
              <a:rPr lang="en-GB" smtClean="0"/>
              <a:t>” Government-sponsored Project: 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mtClean="0">
                <a:solidFill>
                  <a:srgbClr val="000099"/>
                </a:solidFill>
              </a:rPr>
              <a:t>Economics, Maths Foundations, Cognitive Science &amp; Human Factors</a:t>
            </a:r>
          </a:p>
          <a:p>
            <a:pPr lvl="1" eaLnBrk="1" hangingPunct="1">
              <a:lnSpc>
                <a:spcPct val="100000"/>
              </a:lnSpc>
            </a:pPr>
            <a:r>
              <a:rPr lang="en-GB" smtClean="0">
                <a:solidFill>
                  <a:srgbClr val="000099"/>
                </a:solidFill>
              </a:rPr>
              <a:t>UCL, Newcastle University, Bath University, (</a:t>
            </a:r>
            <a:r>
              <a:rPr lang="en-GB" i="1" smtClean="0">
                <a:solidFill>
                  <a:srgbClr val="000099"/>
                </a:solidFill>
              </a:rPr>
              <a:t>Merrill Lynch in transition to National Grid), </a:t>
            </a:r>
            <a:r>
              <a:rPr lang="en-GB" smtClean="0">
                <a:solidFill>
                  <a:srgbClr val="000099"/>
                </a:solidFill>
              </a:rPr>
              <a:t>HP Labs</a:t>
            </a:r>
          </a:p>
          <a:p>
            <a:pPr>
              <a:lnSpc>
                <a:spcPct val="100000"/>
              </a:lnSpc>
            </a:pPr>
            <a:endParaRPr lang="en-GB" sz="1600" smtClean="0">
              <a:solidFill>
                <a:srgbClr val="000099"/>
              </a:solidFill>
            </a:endParaRPr>
          </a:p>
        </p:txBody>
      </p:sp>
      <p:pic>
        <p:nvPicPr>
          <p:cNvPr id="63491" name="Picture 6" descr="MC90044145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638" y="148431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Security Analytics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4294967295"/>
          </p:nvPr>
        </p:nvSpPr>
        <p:spPr>
          <a:xfrm>
            <a:off x="193675" y="1022350"/>
            <a:ext cx="8229600" cy="3282950"/>
          </a:xfrm>
        </p:spPr>
        <p:txBody>
          <a:bodyPr/>
          <a:lstStyle/>
          <a:p>
            <a:r>
              <a:rPr lang="en-GB" smtClean="0"/>
              <a:t>Providing Strategic Decision Support to Decision Makers (e.g. CIOs, CISOs, etc.)</a:t>
            </a:r>
          </a:p>
          <a:p>
            <a:r>
              <a:rPr lang="en-GB" smtClean="0"/>
              <a:t>Using </a:t>
            </a:r>
            <a:r>
              <a:rPr lang="en-GB" u="sng" smtClean="0"/>
              <a:t>Modelling and Simulation</a:t>
            </a:r>
            <a:r>
              <a:rPr lang="en-GB" smtClean="0"/>
              <a:t> to Represent Process, IT Systems, Interactions, Human Behaviours and their Impact on Aspects of Relevance: Security Risks, Productivity, Costs, …</a:t>
            </a:r>
          </a:p>
          <a:p>
            <a:r>
              <a:rPr lang="en-GB" smtClean="0"/>
              <a:t>Carry out “What-If” Analysis and Make Predictions, based on Alternative Investments, Threat Environments, etc.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Security Analytics:</a:t>
            </a:r>
            <a:endParaRPr cap="none" smtClean="0"/>
          </a:p>
        </p:txBody>
      </p:sp>
      <p:sp>
        <p:nvSpPr>
          <p:cNvPr id="65538" name="Text Placeholder 21"/>
          <p:cNvSpPr>
            <a:spLocks noGrp="1"/>
          </p:cNvSpPr>
          <p:nvPr>
            <p:ph type="body" sz="quarter" idx="4294967295"/>
          </p:nvPr>
        </p:nvSpPr>
        <p:spPr>
          <a:xfrm>
            <a:off x="247650" y="695325"/>
            <a:ext cx="8366125" cy="4016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 typeface="Futura Bk" pitchFamily="34" charset="0"/>
              <a:buNone/>
            </a:pPr>
            <a:r>
              <a:rPr lang="en-GB" smtClean="0">
                <a:solidFill>
                  <a:srgbClr val="7B7B79"/>
                </a:solidFill>
              </a:rPr>
              <a:t>Integrating Scientific Knowledge</a:t>
            </a:r>
            <a:endParaRPr lang="en-US" smtClean="0">
              <a:solidFill>
                <a:srgbClr val="7B7B79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709863" y="3057525"/>
            <a:ext cx="801687" cy="787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4772025" y="1711325"/>
            <a:ext cx="787400" cy="766763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4767263" y="3132138"/>
            <a:ext cx="693737" cy="404812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836863" y="1993900"/>
            <a:ext cx="652462" cy="642938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4186238" y="3914775"/>
            <a:ext cx="0" cy="66040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4160838" y="1662113"/>
            <a:ext cx="0" cy="56515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13138" y="2227263"/>
            <a:ext cx="1252537" cy="1690687"/>
          </a:xfrm>
          <a:prstGeom prst="roundRect">
            <a:avLst>
              <a:gd name="adj" fmla="val 6111"/>
            </a:avLst>
          </a:prstGeom>
          <a:gradFill flip="none"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7988" y="1484313"/>
            <a:ext cx="1676400" cy="284162"/>
          </a:xfrm>
          <a:prstGeom prst="roundRect">
            <a:avLst/>
          </a:prstGeom>
          <a:gradFill flip="none" rotWithShape="1">
            <a:gsLst>
              <a:gs pos="0">
                <a:srgbClr val="898B8F"/>
              </a:gs>
              <a:gs pos="100000">
                <a:srgbClr val="3D39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3" name="Rounded Rectangle 22"/>
          <p:cNvSpPr/>
          <p:nvPr/>
        </p:nvSpPr>
        <p:spPr>
          <a:xfrm>
            <a:off x="5245100" y="3500438"/>
            <a:ext cx="1676400" cy="285750"/>
          </a:xfrm>
          <a:prstGeom prst="roundRect">
            <a:avLst/>
          </a:prstGeom>
          <a:gradFill flip="none" rotWithShape="1">
            <a:gsLst>
              <a:gs pos="0">
                <a:srgbClr val="898B8F"/>
              </a:gs>
              <a:gs pos="100000">
                <a:srgbClr val="3D39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4" name="Rounded Rectangle 23"/>
          <p:cNvSpPr/>
          <p:nvPr/>
        </p:nvSpPr>
        <p:spPr>
          <a:xfrm>
            <a:off x="3136900" y="4502150"/>
            <a:ext cx="1878013" cy="285750"/>
          </a:xfrm>
          <a:prstGeom prst="roundRect">
            <a:avLst/>
          </a:prstGeom>
          <a:gradFill flip="none" rotWithShape="1">
            <a:gsLst>
              <a:gs pos="0">
                <a:srgbClr val="898B8F"/>
              </a:gs>
              <a:gs pos="100000">
                <a:srgbClr val="3D39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5" name="Rounded Rectangle 24"/>
          <p:cNvSpPr/>
          <p:nvPr/>
        </p:nvSpPr>
        <p:spPr>
          <a:xfrm>
            <a:off x="792163" y="3821113"/>
            <a:ext cx="2352675" cy="285750"/>
          </a:xfrm>
          <a:prstGeom prst="roundRect">
            <a:avLst/>
          </a:prstGeom>
          <a:gradFill flip="none" rotWithShape="1">
            <a:gsLst>
              <a:gs pos="0">
                <a:srgbClr val="898B8F"/>
              </a:gs>
              <a:gs pos="100000">
                <a:srgbClr val="3D39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65550" name="Text Box 8"/>
          <p:cNvSpPr txBox="1">
            <a:spLocks noChangeArrowheads="1"/>
          </p:cNvSpPr>
          <p:nvPr/>
        </p:nvSpPr>
        <p:spPr bwMode="auto">
          <a:xfrm>
            <a:off x="5105400" y="1460500"/>
            <a:ext cx="2438400" cy="1077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solidFill>
                  <a:srgbClr val="FFFFFF"/>
                </a:solidFill>
                <a:latin typeface="Futura Bk" pitchFamily="34" charset="0"/>
              </a:rPr>
              <a:t>Economic Theory</a:t>
            </a:r>
            <a:r>
              <a:rPr lang="en-GB" sz="1400" b="1">
                <a:solidFill>
                  <a:srgbClr val="FFFFFF"/>
                </a:solidFill>
                <a:latin typeface="Futura Bk" pitchFamily="34" charset="0"/>
              </a:rPr>
              <a:t/>
            </a:r>
            <a:br>
              <a:rPr lang="en-GB" sz="1400" b="1">
                <a:solidFill>
                  <a:srgbClr val="FFFFFF"/>
                </a:solidFill>
                <a:latin typeface="Futura Bk" pitchFamily="34" charset="0"/>
              </a:rPr>
            </a:br>
            <a:endParaRPr lang="en-GB" sz="800" b="1">
              <a:solidFill>
                <a:srgbClr val="FFFFFF"/>
              </a:solidFill>
              <a:latin typeface="Futura Bk" pitchFamily="34" charset="0"/>
            </a:endParaRPr>
          </a:p>
          <a:p>
            <a:pPr algn="ctr" eaLnBrk="0" hangingPunct="0"/>
            <a:r>
              <a:rPr lang="en-GB" sz="1400">
                <a:latin typeface="Futura Bk" pitchFamily="34" charset="0"/>
              </a:rPr>
              <a:t>(utility, trade offs, 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externalities, information asymmetry, incentives)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70275" y="1184275"/>
            <a:ext cx="1677988" cy="466725"/>
          </a:xfrm>
          <a:prstGeom prst="roundRect">
            <a:avLst/>
          </a:prstGeom>
          <a:gradFill flip="none" rotWithShape="1">
            <a:gsLst>
              <a:gs pos="0">
                <a:srgbClr val="898B8F"/>
              </a:gs>
              <a:gs pos="100000">
                <a:srgbClr val="3D39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8" name="Rounded Rectangle 27"/>
          <p:cNvSpPr/>
          <p:nvPr/>
        </p:nvSpPr>
        <p:spPr>
          <a:xfrm>
            <a:off x="1557338" y="1601788"/>
            <a:ext cx="1281112" cy="466725"/>
          </a:xfrm>
          <a:prstGeom prst="roundRect">
            <a:avLst/>
          </a:prstGeom>
          <a:gradFill flip="none" rotWithShape="1">
            <a:gsLst>
              <a:gs pos="0">
                <a:srgbClr val="898B8F"/>
              </a:gs>
              <a:gs pos="100000">
                <a:srgbClr val="3D39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pic>
        <p:nvPicPr>
          <p:cNvPr id="65553" name="Picture 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300288"/>
            <a:ext cx="1144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4" name="Text Box 6"/>
          <p:cNvSpPr txBox="1">
            <a:spLocks noChangeArrowheads="1"/>
          </p:cNvSpPr>
          <p:nvPr/>
        </p:nvSpPr>
        <p:spPr bwMode="auto">
          <a:xfrm>
            <a:off x="363538" y="1582738"/>
            <a:ext cx="3673475" cy="1508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solidFill>
                  <a:schemeClr val="bg1"/>
                </a:solidFill>
                <a:latin typeface="Futura Bk" pitchFamily="34" charset="0"/>
              </a:rPr>
              <a:t>Applied</a:t>
            </a:r>
            <a:r>
              <a:rPr lang="en-GB" sz="1400" b="1">
                <a:solidFill>
                  <a:schemeClr val="bg1"/>
                </a:solidFill>
                <a:latin typeface="Futura Bk" pitchFamily="34" charset="0"/>
              </a:rPr>
              <a:t/>
            </a:r>
            <a:br>
              <a:rPr lang="en-GB" sz="1400" b="1">
                <a:solidFill>
                  <a:schemeClr val="bg1"/>
                </a:solidFill>
                <a:latin typeface="Futura Bk" pitchFamily="34" charset="0"/>
              </a:rPr>
            </a:br>
            <a:r>
              <a:rPr lang="en-GB" sz="1400">
                <a:solidFill>
                  <a:schemeClr val="bg1"/>
                </a:solidFill>
                <a:latin typeface="Futura Bk" pitchFamily="34" charset="0"/>
              </a:rPr>
              <a:t>Mathematics</a:t>
            </a:r>
            <a:br>
              <a:rPr lang="en-GB" sz="1400">
                <a:solidFill>
                  <a:schemeClr val="bg1"/>
                </a:solidFill>
                <a:latin typeface="Futura Bk" pitchFamily="34" charset="0"/>
              </a:rPr>
            </a:br>
            <a:endParaRPr lang="en-GB" sz="800">
              <a:solidFill>
                <a:schemeClr val="bg1"/>
              </a:solidFill>
              <a:latin typeface="Futura Bk" pitchFamily="34" charset="0"/>
            </a:endParaRPr>
          </a:p>
          <a:p>
            <a:pPr algn="ctr" eaLnBrk="0" hangingPunct="0"/>
            <a:r>
              <a:rPr lang="en-GB" sz="1400">
                <a:latin typeface="Futura Bk" pitchFamily="34" charset="0"/>
              </a:rPr>
              <a:t>(probability theory,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queuing theory,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process algebra,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model checking)</a:t>
            </a:r>
          </a:p>
        </p:txBody>
      </p:sp>
      <p:sp>
        <p:nvSpPr>
          <p:cNvPr id="65555" name="Text Box 7"/>
          <p:cNvSpPr txBox="1">
            <a:spLocks noChangeArrowheads="1"/>
          </p:cNvSpPr>
          <p:nvPr/>
        </p:nvSpPr>
        <p:spPr bwMode="auto">
          <a:xfrm>
            <a:off x="347663" y="3810000"/>
            <a:ext cx="3235325" cy="8620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solidFill>
                  <a:srgbClr val="FFFFFF"/>
                </a:solidFill>
                <a:latin typeface="Futura Bk" pitchFamily="34" charset="0"/>
              </a:rPr>
              <a:t>Experiment and Prediction</a:t>
            </a:r>
            <a:r>
              <a:rPr lang="en-GB" sz="1400" b="1">
                <a:solidFill>
                  <a:srgbClr val="FFFFFF"/>
                </a:solidFill>
                <a:latin typeface="Futura Bk" pitchFamily="34" charset="0"/>
              </a:rPr>
              <a:t/>
            </a:r>
            <a:br>
              <a:rPr lang="en-GB" sz="1400" b="1">
                <a:solidFill>
                  <a:srgbClr val="FFFFFF"/>
                </a:solidFill>
                <a:latin typeface="Futura Bk" pitchFamily="34" charset="0"/>
              </a:rPr>
            </a:br>
            <a:endParaRPr lang="en-GB" sz="800" b="1">
              <a:solidFill>
                <a:srgbClr val="FFFFFF"/>
              </a:solidFill>
              <a:latin typeface="Futura Bk" pitchFamily="34" charset="0"/>
            </a:endParaRPr>
          </a:p>
          <a:p>
            <a:pPr algn="ctr" eaLnBrk="0" hangingPunct="0"/>
            <a:r>
              <a:rPr lang="en-GB" sz="1400">
                <a:latin typeface="Futura Bk" pitchFamily="34" charset="0"/>
              </a:rPr>
              <a:t>(Discrete event modelling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and simulation)</a:t>
            </a:r>
          </a:p>
        </p:txBody>
      </p:sp>
      <p:sp>
        <p:nvSpPr>
          <p:cNvPr id="65556" name="Text Box 9"/>
          <p:cNvSpPr txBox="1">
            <a:spLocks noChangeArrowheads="1"/>
          </p:cNvSpPr>
          <p:nvPr/>
        </p:nvSpPr>
        <p:spPr bwMode="auto">
          <a:xfrm>
            <a:off x="5295900" y="3492500"/>
            <a:ext cx="2128838" cy="1077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>
                <a:solidFill>
                  <a:srgbClr val="FFFFFF"/>
                </a:solidFill>
                <a:latin typeface="Futura Bk" pitchFamily="34" charset="0"/>
              </a:rPr>
              <a:t>Empirical Studies</a:t>
            </a:r>
            <a:r>
              <a:rPr lang="en-GB" sz="1400" b="1">
                <a:solidFill>
                  <a:srgbClr val="FFFFFF"/>
                </a:solidFill>
                <a:latin typeface="Futura Bk" pitchFamily="34" charset="0"/>
              </a:rPr>
              <a:t/>
            </a:r>
            <a:br>
              <a:rPr lang="en-GB" sz="1400" b="1">
                <a:solidFill>
                  <a:srgbClr val="FFFFFF"/>
                </a:solidFill>
                <a:latin typeface="Futura Bk" pitchFamily="34" charset="0"/>
              </a:rPr>
            </a:br>
            <a:endParaRPr lang="en-GB" sz="800" b="1">
              <a:solidFill>
                <a:srgbClr val="FFFFFF"/>
              </a:solidFill>
              <a:latin typeface="Futura Bk" pitchFamily="34" charset="0"/>
            </a:endParaRPr>
          </a:p>
          <a:p>
            <a:pPr eaLnBrk="0" hangingPunct="0"/>
            <a:r>
              <a:rPr lang="en-GB" sz="1400">
                <a:latin typeface="Futura Bk" pitchFamily="34" charset="0"/>
              </a:rPr>
              <a:t>(Grounded theory, 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discourse analysis, </a:t>
            </a:r>
            <a:br>
              <a:rPr lang="en-GB" sz="1400">
                <a:latin typeface="Futura Bk" pitchFamily="34" charset="0"/>
              </a:rPr>
            </a:br>
            <a:r>
              <a:rPr lang="en-GB" sz="1400">
                <a:latin typeface="Futura Bk" pitchFamily="34" charset="0"/>
              </a:rPr>
              <a:t>cognitive science)</a:t>
            </a:r>
          </a:p>
        </p:txBody>
      </p:sp>
      <p:sp>
        <p:nvSpPr>
          <p:cNvPr id="65557" name="Text Box 10"/>
          <p:cNvSpPr txBox="1">
            <a:spLocks noChangeArrowheads="1"/>
          </p:cNvSpPr>
          <p:nvPr/>
        </p:nvSpPr>
        <p:spPr bwMode="auto">
          <a:xfrm>
            <a:off x="3175000" y="3321050"/>
            <a:ext cx="1920875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  <a:latin typeface="Futura Bk" pitchFamily="34" charset="0"/>
              </a:rPr>
              <a:t>CISO / CIO /</a:t>
            </a:r>
            <a:br>
              <a:rPr lang="en-GB" sz="1400" b="1">
                <a:solidFill>
                  <a:srgbClr val="FFFFFF"/>
                </a:solidFill>
                <a:latin typeface="Futura Bk" pitchFamily="34" charset="0"/>
              </a:rPr>
            </a:br>
            <a:r>
              <a:rPr lang="en-GB" sz="1400" b="1">
                <a:solidFill>
                  <a:srgbClr val="FFFFFF"/>
                </a:solidFill>
                <a:latin typeface="Futura Bk" pitchFamily="34" charset="0"/>
              </a:rPr>
              <a:t>Business</a:t>
            </a:r>
          </a:p>
        </p:txBody>
      </p:sp>
      <p:sp>
        <p:nvSpPr>
          <p:cNvPr id="65558" name="Text Box 15"/>
          <p:cNvSpPr txBox="1">
            <a:spLocks noChangeArrowheads="1"/>
          </p:cNvSpPr>
          <p:nvPr/>
        </p:nvSpPr>
        <p:spPr bwMode="auto">
          <a:xfrm>
            <a:off x="3098800" y="1158875"/>
            <a:ext cx="2411413" cy="523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solidFill>
                  <a:srgbClr val="FFFFFF"/>
                </a:solidFill>
                <a:latin typeface="Futura Bk" pitchFamily="34" charset="0"/>
              </a:rPr>
              <a:t>Security/Systems</a:t>
            </a:r>
            <a:br>
              <a:rPr lang="en-GB" sz="1400">
                <a:solidFill>
                  <a:srgbClr val="FFFFFF"/>
                </a:solidFill>
                <a:latin typeface="Futura Bk" pitchFamily="34" charset="0"/>
              </a:rPr>
            </a:br>
            <a:r>
              <a:rPr lang="en-GB" sz="1400">
                <a:solidFill>
                  <a:srgbClr val="FFFFFF"/>
                </a:solidFill>
                <a:latin typeface="Futura Bk" pitchFamily="34" charset="0"/>
              </a:rPr>
              <a:t>Domain knowledge</a:t>
            </a:r>
          </a:p>
        </p:txBody>
      </p:sp>
      <p:sp>
        <p:nvSpPr>
          <p:cNvPr id="65559" name="Text Box 17"/>
          <p:cNvSpPr txBox="1">
            <a:spLocks noChangeArrowheads="1"/>
          </p:cNvSpPr>
          <p:nvPr/>
        </p:nvSpPr>
        <p:spPr bwMode="auto">
          <a:xfrm>
            <a:off x="3146425" y="4491038"/>
            <a:ext cx="2187575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400">
                <a:solidFill>
                  <a:srgbClr val="FFFFFF"/>
                </a:solidFill>
                <a:latin typeface="Futura Bk" pitchFamily="34" charset="0"/>
              </a:rPr>
              <a:t>Business Knowledge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7586" name="Group 20"/>
          <p:cNvGrpSpPr>
            <a:grpSpLocks/>
          </p:cNvGrpSpPr>
          <p:nvPr/>
        </p:nvGrpSpPr>
        <p:grpSpPr bwMode="auto">
          <a:xfrm>
            <a:off x="1235075" y="1031875"/>
            <a:ext cx="6084888" cy="3470275"/>
            <a:chOff x="521" y="227"/>
            <a:chExt cx="4854" cy="3521"/>
          </a:xfrm>
        </p:grpSpPr>
        <p:sp>
          <p:nvSpPr>
            <p:cNvPr id="60420" name="Rectangle 6"/>
            <p:cNvSpPr>
              <a:spLocks noChangeArrowheads="1"/>
            </p:cNvSpPr>
            <p:nvPr/>
          </p:nvSpPr>
          <p:spPr bwMode="auto">
            <a:xfrm>
              <a:off x="521" y="227"/>
              <a:ext cx="1225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Problem </a:t>
              </a:r>
            </a:p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Definition</a:t>
              </a:r>
            </a:p>
          </p:txBody>
        </p:sp>
        <p:sp>
          <p:nvSpPr>
            <p:cNvPr id="60421" name="Rectangle 7"/>
            <p:cNvSpPr>
              <a:spLocks noChangeArrowheads="1"/>
            </p:cNvSpPr>
            <p:nvPr/>
          </p:nvSpPr>
          <p:spPr bwMode="auto">
            <a:xfrm>
              <a:off x="567" y="1433"/>
              <a:ext cx="1226" cy="6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Empirical</a:t>
              </a:r>
            </a:p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Data Gathering</a:t>
              </a:r>
            </a:p>
          </p:txBody>
        </p:sp>
        <p:sp>
          <p:nvSpPr>
            <p:cNvPr id="60422" name="Rectangle 8"/>
            <p:cNvSpPr>
              <a:spLocks noChangeArrowheads="1"/>
            </p:cNvSpPr>
            <p:nvPr/>
          </p:nvSpPr>
          <p:spPr bwMode="auto">
            <a:xfrm>
              <a:off x="4150" y="1433"/>
              <a:ext cx="1225" cy="6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Modelling</a:t>
              </a:r>
            </a:p>
          </p:txBody>
        </p:sp>
        <p:sp>
          <p:nvSpPr>
            <p:cNvPr id="60423" name="Rectangle 9"/>
            <p:cNvSpPr>
              <a:spLocks noChangeArrowheads="1"/>
            </p:cNvSpPr>
            <p:nvPr/>
          </p:nvSpPr>
          <p:spPr bwMode="auto">
            <a:xfrm>
              <a:off x="4150" y="3113"/>
              <a:ext cx="1225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Simulation</a:t>
              </a:r>
            </a:p>
          </p:txBody>
        </p:sp>
        <p:sp>
          <p:nvSpPr>
            <p:cNvPr id="60424" name="Rectangle 10"/>
            <p:cNvSpPr>
              <a:spLocks noChangeArrowheads="1"/>
            </p:cNvSpPr>
            <p:nvPr/>
          </p:nvSpPr>
          <p:spPr bwMode="auto">
            <a:xfrm>
              <a:off x="2267" y="3113"/>
              <a:ext cx="1225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Outcome</a:t>
              </a:r>
            </a:p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Analysis</a:t>
              </a:r>
            </a:p>
          </p:txBody>
        </p:sp>
        <p:sp>
          <p:nvSpPr>
            <p:cNvPr id="60425" name="Rectangle 11"/>
            <p:cNvSpPr>
              <a:spLocks noChangeArrowheads="1"/>
            </p:cNvSpPr>
            <p:nvPr/>
          </p:nvSpPr>
          <p:spPr bwMode="auto">
            <a:xfrm>
              <a:off x="567" y="3113"/>
              <a:ext cx="1226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</a:rPr>
                <a:t>Validation</a:t>
              </a:r>
            </a:p>
          </p:txBody>
        </p:sp>
        <p:sp>
          <p:nvSpPr>
            <p:cNvPr id="67594" name="Line 12"/>
            <p:cNvSpPr>
              <a:spLocks noChangeShapeType="1"/>
            </p:cNvSpPr>
            <p:nvPr/>
          </p:nvSpPr>
          <p:spPr bwMode="auto">
            <a:xfrm>
              <a:off x="1156" y="845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Line 13"/>
            <p:cNvSpPr>
              <a:spLocks noChangeShapeType="1"/>
            </p:cNvSpPr>
            <p:nvPr/>
          </p:nvSpPr>
          <p:spPr bwMode="auto">
            <a:xfrm>
              <a:off x="1791" y="1752"/>
              <a:ext cx="2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Line 14"/>
            <p:cNvSpPr>
              <a:spLocks noChangeShapeType="1"/>
            </p:cNvSpPr>
            <p:nvPr/>
          </p:nvSpPr>
          <p:spPr bwMode="auto">
            <a:xfrm>
              <a:off x="4694" y="2024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Line 15"/>
            <p:cNvSpPr>
              <a:spLocks noChangeShapeType="1"/>
            </p:cNvSpPr>
            <p:nvPr/>
          </p:nvSpPr>
          <p:spPr bwMode="auto">
            <a:xfrm flipH="1">
              <a:off x="3515" y="3430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Line 16"/>
            <p:cNvSpPr>
              <a:spLocks noChangeShapeType="1"/>
            </p:cNvSpPr>
            <p:nvPr/>
          </p:nvSpPr>
          <p:spPr bwMode="auto">
            <a:xfrm flipH="1">
              <a:off x="1791" y="343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Line 17"/>
            <p:cNvSpPr>
              <a:spLocks noChangeShapeType="1"/>
            </p:cNvSpPr>
            <p:nvPr/>
          </p:nvSpPr>
          <p:spPr bwMode="auto">
            <a:xfrm flipV="1">
              <a:off x="1156" y="2069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AutoShape 18"/>
            <p:cNvSpPr>
              <a:spLocks noChangeArrowheads="1"/>
            </p:cNvSpPr>
            <p:nvPr/>
          </p:nvSpPr>
          <p:spPr bwMode="auto">
            <a:xfrm>
              <a:off x="3198" y="2025"/>
              <a:ext cx="724" cy="907"/>
            </a:xfrm>
            <a:prstGeom prst="curvedLeftArrow">
              <a:avLst>
                <a:gd name="adj1" fmla="val 25021"/>
                <a:gd name="adj2" fmla="val 5004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0433" name="AutoShape 19"/>
            <p:cNvSpPr>
              <a:spLocks noChangeArrowheads="1"/>
            </p:cNvSpPr>
            <p:nvPr/>
          </p:nvSpPr>
          <p:spPr bwMode="auto">
            <a:xfrm rot="10526790">
              <a:off x="2336" y="1979"/>
              <a:ext cx="727" cy="907"/>
            </a:xfrm>
            <a:prstGeom prst="curvedLeftArrow">
              <a:avLst>
                <a:gd name="adj1" fmla="val 25021"/>
                <a:gd name="adj2" fmla="val 5004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67587" name="Rectangle 2"/>
          <p:cNvSpPr>
            <a:spLocks/>
          </p:cNvSpPr>
          <p:nvPr/>
        </p:nvSpPr>
        <p:spPr bwMode="auto">
          <a:xfrm>
            <a:off x="238125" y="117475"/>
            <a:ext cx="837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Security Analytics Methodology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90500" y="0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Applying Security Analytics </a:t>
            </a:r>
            <a:br>
              <a:rPr lang="en-GB" cap="none" smtClean="0"/>
            </a:br>
            <a:r>
              <a:rPr lang="en-GB" cap="none" smtClean="0"/>
              <a:t>Risk Assessment in Social Networks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4294967295"/>
          </p:nvPr>
        </p:nvSpPr>
        <p:spPr>
          <a:xfrm>
            <a:off x="247650" y="962025"/>
            <a:ext cx="8229600" cy="3937000"/>
          </a:xfrm>
        </p:spPr>
        <p:txBody>
          <a:bodyPr/>
          <a:lstStyle/>
          <a:p>
            <a:r>
              <a:rPr lang="en-GB" sz="1800" smtClean="0"/>
              <a:t>Identify Suitable Metrics to Convey “Risk Exposure”: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Amount of Leaked Data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Amount of Data Prevented from Leaking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Exposure of Company-related data to Social Networks …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Type of data …</a:t>
            </a:r>
          </a:p>
          <a:p>
            <a:r>
              <a:rPr lang="en-GB" sz="1800" smtClean="0"/>
              <a:t>Create Grounded Models of: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Employees behaviours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Enterprise Policies, Processes and Controls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Cause-effect relationships at the base of Data Leakage …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Effectiveness of Current Controls </a:t>
            </a:r>
          </a:p>
          <a:p>
            <a:pPr lvl="1"/>
            <a:r>
              <a:rPr lang="en-GB" sz="1400" smtClean="0">
                <a:solidFill>
                  <a:srgbClr val="000099"/>
                </a:solidFill>
              </a:rPr>
              <a:t>Threat Environments (e.g. Attackers, etc.) and Types of Attacks …</a:t>
            </a:r>
          </a:p>
          <a:p>
            <a:r>
              <a:rPr lang="en-GB" sz="1800" smtClean="0"/>
              <a:t>Simulations – What-if Analysis …</a:t>
            </a:r>
          </a:p>
        </p:txBody>
      </p:sp>
      <p:pic>
        <p:nvPicPr>
          <p:cNvPr id="68611" name="Picture 6" descr="MP9003096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8063" y="1262063"/>
            <a:ext cx="20272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765175" y="592138"/>
            <a:ext cx="1162050" cy="558800"/>
          </a:xfrm>
          <a:prstGeom prst="rect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/>
              <a:t>Event:</a:t>
            </a:r>
          </a:p>
          <a:p>
            <a:pPr algn="ctr"/>
            <a:r>
              <a:rPr lang="en-GB" sz="1000"/>
              <a:t>Employee’s</a:t>
            </a:r>
          </a:p>
          <a:p>
            <a:pPr algn="ctr"/>
            <a:r>
              <a:rPr lang="en-GB" sz="1000"/>
              <a:t>Access to SN</a:t>
            </a:r>
          </a:p>
        </p:txBody>
      </p:sp>
      <p:sp>
        <p:nvSpPr>
          <p:cNvPr id="61442" name="AutoShape 5"/>
          <p:cNvSpPr>
            <a:spLocks noChangeArrowheads="1"/>
          </p:cNvSpPr>
          <p:nvPr/>
        </p:nvSpPr>
        <p:spPr bwMode="auto">
          <a:xfrm>
            <a:off x="787400" y="1306513"/>
            <a:ext cx="1162050" cy="6699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Access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Location?</a:t>
            </a:r>
          </a:p>
        </p:txBody>
      </p:sp>
      <p:sp>
        <p:nvSpPr>
          <p:cNvPr id="61443" name="Line 6"/>
          <p:cNvSpPr>
            <a:spLocks noChangeShapeType="1"/>
          </p:cNvSpPr>
          <p:nvPr/>
        </p:nvSpPr>
        <p:spPr bwMode="auto">
          <a:xfrm>
            <a:off x="1346200" y="1150938"/>
            <a:ext cx="0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>
            <a:off x="1346200" y="1987550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947738" y="2017713"/>
            <a:ext cx="727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At Work</a:t>
            </a: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1949450" y="1238250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Outside </a:t>
            </a:r>
          </a:p>
          <a:p>
            <a:r>
              <a:rPr lang="en-GB" sz="1200"/>
              <a:t>Work</a:t>
            </a:r>
          </a:p>
        </p:txBody>
      </p:sp>
      <p:sp>
        <p:nvSpPr>
          <p:cNvPr id="61447" name="Rectangle 10"/>
          <p:cNvSpPr>
            <a:spLocks noChangeArrowheads="1"/>
          </p:cNvSpPr>
          <p:nvPr/>
        </p:nvSpPr>
        <p:spPr bwMode="auto">
          <a:xfrm>
            <a:off x="2335213" y="2378075"/>
            <a:ext cx="989012" cy="55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Process: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Choice of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Suitable SNx</a:t>
            </a:r>
          </a:p>
        </p:txBody>
      </p:sp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939800" y="2378075"/>
            <a:ext cx="987425" cy="55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Process: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Choice of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Suitable SNx</a:t>
            </a:r>
          </a:p>
        </p:txBody>
      </p:sp>
      <p:sp>
        <p:nvSpPr>
          <p:cNvPr id="61449" name="Line 12"/>
          <p:cNvSpPr>
            <a:spLocks noChangeShapeType="1"/>
          </p:cNvSpPr>
          <p:nvPr/>
        </p:nvSpPr>
        <p:spPr bwMode="auto">
          <a:xfrm>
            <a:off x="1246188" y="2946400"/>
            <a:ext cx="0" cy="334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Rectangle 13"/>
          <p:cNvSpPr>
            <a:spLocks noChangeArrowheads="1"/>
          </p:cNvSpPr>
          <p:nvPr/>
        </p:nvSpPr>
        <p:spPr bwMode="auto">
          <a:xfrm>
            <a:off x="2335213" y="3159125"/>
            <a:ext cx="989012" cy="836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Process: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Selection of SN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Activity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(Share, Read,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Delete …)</a:t>
            </a:r>
            <a:r>
              <a:rPr lang="en-GB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51" name="AutoShape 14"/>
          <p:cNvSpPr>
            <a:spLocks noChangeArrowheads="1"/>
          </p:cNvSpPr>
          <p:nvPr/>
        </p:nvSpPr>
        <p:spPr bwMode="auto">
          <a:xfrm>
            <a:off x="446088" y="3270250"/>
            <a:ext cx="1655762" cy="12398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Access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Attempt Blocked or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Discouraged By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Enterprise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Controls?</a:t>
            </a:r>
          </a:p>
        </p:txBody>
      </p:sp>
      <p:sp>
        <p:nvSpPr>
          <p:cNvPr id="61452" name="Line 15"/>
          <p:cNvSpPr>
            <a:spLocks noChangeShapeType="1"/>
          </p:cNvSpPr>
          <p:nvPr/>
        </p:nvSpPr>
        <p:spPr bwMode="auto">
          <a:xfrm>
            <a:off x="2101850" y="3884613"/>
            <a:ext cx="233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Text Box 16"/>
          <p:cNvSpPr txBox="1">
            <a:spLocks noChangeArrowheads="1"/>
          </p:cNvSpPr>
          <p:nvPr/>
        </p:nvSpPr>
        <p:spPr bwMode="auto">
          <a:xfrm>
            <a:off x="1984375" y="34036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NO</a:t>
            </a:r>
          </a:p>
        </p:txBody>
      </p:sp>
      <p:sp>
        <p:nvSpPr>
          <p:cNvPr id="61454" name="AutoShape 17"/>
          <p:cNvSpPr>
            <a:spLocks noChangeArrowheads="1"/>
          </p:cNvSpPr>
          <p:nvPr/>
        </p:nvSpPr>
        <p:spPr bwMode="auto">
          <a:xfrm>
            <a:off x="3498850" y="4051300"/>
            <a:ext cx="930275" cy="6683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Data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Disclosure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To SNx?</a:t>
            </a:r>
          </a:p>
        </p:txBody>
      </p:sp>
      <p:sp>
        <p:nvSpPr>
          <p:cNvPr id="61455" name="Freeform 18"/>
          <p:cNvSpPr>
            <a:spLocks/>
          </p:cNvSpPr>
          <p:nvPr/>
        </p:nvSpPr>
        <p:spPr bwMode="auto">
          <a:xfrm>
            <a:off x="1927225" y="1652588"/>
            <a:ext cx="757238" cy="725487"/>
          </a:xfrm>
          <a:custGeom>
            <a:avLst/>
            <a:gdLst>
              <a:gd name="T0" fmla="*/ 0 w 912"/>
              <a:gd name="T1" fmla="*/ 0 h 624"/>
              <a:gd name="T2" fmla="*/ 2147483647 w 912"/>
              <a:gd name="T3" fmla="*/ 0 h 624"/>
              <a:gd name="T4" fmla="*/ 2147483647 w 912"/>
              <a:gd name="T5" fmla="*/ 2147483647 h 624"/>
              <a:gd name="T6" fmla="*/ 0 60000 65536"/>
              <a:gd name="T7" fmla="*/ 0 60000 65536"/>
              <a:gd name="T8" fmla="*/ 0 60000 65536"/>
              <a:gd name="T9" fmla="*/ 0 w 912"/>
              <a:gd name="T10" fmla="*/ 0 h 624"/>
              <a:gd name="T11" fmla="*/ 912 w 91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624">
                <a:moveTo>
                  <a:pt x="0" y="0"/>
                </a:moveTo>
                <a:lnTo>
                  <a:pt x="912" y="0"/>
                </a:lnTo>
                <a:lnTo>
                  <a:pt x="912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AutoShape 19"/>
          <p:cNvSpPr>
            <a:spLocks noChangeArrowheads="1"/>
          </p:cNvSpPr>
          <p:nvPr/>
        </p:nvSpPr>
        <p:spPr bwMode="auto">
          <a:xfrm>
            <a:off x="4799013" y="4437063"/>
            <a:ext cx="931862" cy="6699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Data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Leakage?</a:t>
            </a:r>
          </a:p>
        </p:txBody>
      </p:sp>
      <p:sp>
        <p:nvSpPr>
          <p:cNvPr id="61457" name="Line 20"/>
          <p:cNvSpPr>
            <a:spLocks noChangeShapeType="1"/>
          </p:cNvSpPr>
          <p:nvPr/>
        </p:nvSpPr>
        <p:spPr bwMode="auto">
          <a:xfrm>
            <a:off x="2684463" y="2935288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8" name="Line 21"/>
          <p:cNvSpPr>
            <a:spLocks noChangeShapeType="1"/>
          </p:cNvSpPr>
          <p:nvPr/>
        </p:nvSpPr>
        <p:spPr bwMode="auto">
          <a:xfrm>
            <a:off x="3963988" y="3771900"/>
            <a:ext cx="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Text Box 22"/>
          <p:cNvSpPr txBox="1">
            <a:spLocks noChangeArrowheads="1"/>
          </p:cNvSpPr>
          <p:nvPr/>
        </p:nvSpPr>
        <p:spPr bwMode="auto">
          <a:xfrm>
            <a:off x="4311650" y="4187825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YES</a:t>
            </a:r>
          </a:p>
        </p:txBody>
      </p:sp>
      <p:sp>
        <p:nvSpPr>
          <p:cNvPr id="61460" name="Line 23"/>
          <p:cNvSpPr>
            <a:spLocks noChangeShapeType="1"/>
          </p:cNvSpPr>
          <p:nvPr/>
        </p:nvSpPr>
        <p:spPr bwMode="auto">
          <a:xfrm>
            <a:off x="4660900" y="3940175"/>
            <a:ext cx="0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4429125" y="4386263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4657725" y="4772025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AutoShape 26"/>
          <p:cNvSpPr>
            <a:spLocks noChangeArrowheads="1"/>
          </p:cNvSpPr>
          <p:nvPr/>
        </p:nvSpPr>
        <p:spPr bwMode="auto">
          <a:xfrm>
            <a:off x="6021388" y="4549775"/>
            <a:ext cx="1854200" cy="446088"/>
          </a:xfrm>
          <a:prstGeom prst="hexagon">
            <a:avLst>
              <a:gd name="adj" fmla="val 103914"/>
              <a:gd name="vf" fmla="val 11547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800"/>
              <a:t>OUTPUT MEASURES</a:t>
            </a:r>
          </a:p>
          <a:p>
            <a:r>
              <a:rPr lang="en-GB" sz="800"/>
              <a:t>- # Confidential Data Exposed</a:t>
            </a:r>
          </a:p>
          <a:p>
            <a:r>
              <a:rPr lang="en-GB" sz="800"/>
              <a:t>- # Types of Data</a:t>
            </a:r>
          </a:p>
        </p:txBody>
      </p:sp>
      <p:sp>
        <p:nvSpPr>
          <p:cNvPr id="61464" name="Line 27"/>
          <p:cNvSpPr>
            <a:spLocks noChangeShapeType="1"/>
          </p:cNvSpPr>
          <p:nvPr/>
        </p:nvSpPr>
        <p:spPr bwMode="auto">
          <a:xfrm>
            <a:off x="5730875" y="4772025"/>
            <a:ext cx="34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28"/>
          <p:cNvSpPr>
            <a:spLocks noChangeShapeType="1"/>
          </p:cNvSpPr>
          <p:nvPr/>
        </p:nvSpPr>
        <p:spPr bwMode="auto">
          <a:xfrm>
            <a:off x="4660900" y="3940175"/>
            <a:ext cx="233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AutoShape 29"/>
          <p:cNvSpPr>
            <a:spLocks noChangeArrowheads="1"/>
          </p:cNvSpPr>
          <p:nvPr/>
        </p:nvSpPr>
        <p:spPr bwMode="auto">
          <a:xfrm>
            <a:off x="4894263" y="3101975"/>
            <a:ext cx="989012" cy="1004888"/>
          </a:xfrm>
          <a:prstGeom prst="can">
            <a:avLst>
              <a:gd name="adj" fmla="val 254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000">
                <a:solidFill>
                  <a:schemeClr val="bg1"/>
                </a:solidFill>
              </a:rPr>
              <a:t>SNx Status: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bg1"/>
                </a:solidFill>
              </a:rPr>
              <a:t> Disclosed Data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bg1"/>
                </a:solidFill>
              </a:rPr>
              <a:t> Type of Data</a:t>
            </a:r>
          </a:p>
          <a:p>
            <a:pPr>
              <a:buFontTx/>
              <a:buChar char="-"/>
            </a:pP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67" name="AutoShape 30"/>
          <p:cNvSpPr>
            <a:spLocks noChangeArrowheads="1"/>
          </p:cNvSpPr>
          <p:nvPr/>
        </p:nvSpPr>
        <p:spPr bwMode="auto">
          <a:xfrm>
            <a:off x="3498850" y="3101975"/>
            <a:ext cx="930275" cy="6699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Data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Deletion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In  SNx?</a:t>
            </a:r>
          </a:p>
        </p:txBody>
      </p:sp>
      <p:sp>
        <p:nvSpPr>
          <p:cNvPr id="61468" name="Text Box 31"/>
          <p:cNvSpPr txBox="1">
            <a:spLocks noChangeArrowheads="1"/>
          </p:cNvSpPr>
          <p:nvPr/>
        </p:nvSpPr>
        <p:spPr bwMode="auto">
          <a:xfrm>
            <a:off x="3925888" y="3763963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NO</a:t>
            </a:r>
          </a:p>
        </p:txBody>
      </p:sp>
      <p:sp>
        <p:nvSpPr>
          <p:cNvPr id="61469" name="AutoShape 32"/>
          <p:cNvSpPr>
            <a:spLocks noChangeArrowheads="1"/>
          </p:cNvSpPr>
          <p:nvPr/>
        </p:nvSpPr>
        <p:spPr bwMode="auto">
          <a:xfrm>
            <a:off x="5010150" y="3214688"/>
            <a:ext cx="989013" cy="1003300"/>
          </a:xfrm>
          <a:prstGeom prst="can">
            <a:avLst>
              <a:gd name="adj" fmla="val 253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000">
                <a:solidFill>
                  <a:schemeClr val="bg1"/>
                </a:solidFill>
              </a:rPr>
              <a:t>SNx Status: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bg1"/>
                </a:solidFill>
              </a:rPr>
              <a:t> Disclosed Data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bg1"/>
                </a:solidFill>
              </a:rPr>
              <a:t> Type of Data</a:t>
            </a:r>
          </a:p>
          <a:p>
            <a:pPr>
              <a:buFontTx/>
              <a:buChar char="-"/>
            </a:pP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0" name="AutoShape 33"/>
          <p:cNvSpPr>
            <a:spLocks noChangeArrowheads="1"/>
          </p:cNvSpPr>
          <p:nvPr/>
        </p:nvSpPr>
        <p:spPr bwMode="auto">
          <a:xfrm>
            <a:off x="5127625" y="3325813"/>
            <a:ext cx="987425" cy="1003300"/>
          </a:xfrm>
          <a:prstGeom prst="can">
            <a:avLst>
              <a:gd name="adj" fmla="val 254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GB" sz="1000">
                <a:solidFill>
                  <a:schemeClr val="bg1"/>
                </a:solidFill>
              </a:rPr>
              <a:t>SNx Status: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bg1"/>
                </a:solidFill>
              </a:rPr>
              <a:t> Disclosed Data</a:t>
            </a:r>
          </a:p>
          <a:p>
            <a:pPr>
              <a:buFontTx/>
              <a:buChar char="-"/>
            </a:pPr>
            <a:r>
              <a:rPr lang="en-GB" sz="1000">
                <a:solidFill>
                  <a:schemeClr val="bg1"/>
                </a:solidFill>
              </a:rPr>
              <a:t> Type of Data</a:t>
            </a:r>
          </a:p>
          <a:p>
            <a:pPr>
              <a:buFontTx/>
              <a:buChar char="-"/>
            </a:pP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1" name="Line 34"/>
          <p:cNvSpPr>
            <a:spLocks noChangeShapeType="1"/>
          </p:cNvSpPr>
          <p:nvPr/>
        </p:nvSpPr>
        <p:spPr bwMode="auto">
          <a:xfrm>
            <a:off x="3324225" y="34369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Line 35"/>
          <p:cNvSpPr>
            <a:spLocks noChangeShapeType="1"/>
          </p:cNvSpPr>
          <p:nvPr/>
        </p:nvSpPr>
        <p:spPr bwMode="auto">
          <a:xfrm>
            <a:off x="4429125" y="3436938"/>
            <a:ext cx="46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Text Box 36"/>
          <p:cNvSpPr txBox="1">
            <a:spLocks noChangeArrowheads="1"/>
          </p:cNvSpPr>
          <p:nvPr/>
        </p:nvSpPr>
        <p:spPr bwMode="auto">
          <a:xfrm>
            <a:off x="4429125" y="3240088"/>
            <a:ext cx="43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YES</a:t>
            </a:r>
          </a:p>
        </p:txBody>
      </p:sp>
      <p:sp>
        <p:nvSpPr>
          <p:cNvPr id="61474" name="Rectangle 37"/>
          <p:cNvSpPr>
            <a:spLocks noChangeArrowheads="1"/>
          </p:cNvSpPr>
          <p:nvPr/>
        </p:nvSpPr>
        <p:spPr bwMode="auto">
          <a:xfrm>
            <a:off x="6232525" y="536575"/>
            <a:ext cx="1162050" cy="557213"/>
          </a:xfrm>
          <a:prstGeom prst="rect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/>
              <a:t>Event:</a:t>
            </a:r>
          </a:p>
          <a:p>
            <a:pPr algn="ctr"/>
            <a:r>
              <a:rPr lang="en-GB" sz="1000"/>
              <a:t>Attack</a:t>
            </a:r>
          </a:p>
        </p:txBody>
      </p:sp>
      <p:sp>
        <p:nvSpPr>
          <p:cNvPr id="61475" name="Rectangle 38"/>
          <p:cNvSpPr>
            <a:spLocks noChangeArrowheads="1"/>
          </p:cNvSpPr>
          <p:nvPr/>
        </p:nvSpPr>
        <p:spPr bwMode="auto">
          <a:xfrm>
            <a:off x="6348413" y="1930400"/>
            <a:ext cx="989012" cy="55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Selection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Attack Activity</a:t>
            </a:r>
          </a:p>
        </p:txBody>
      </p:sp>
      <p:sp>
        <p:nvSpPr>
          <p:cNvPr id="61476" name="Rectangle 39"/>
          <p:cNvSpPr>
            <a:spLocks noChangeArrowheads="1"/>
          </p:cNvSpPr>
          <p:nvPr/>
        </p:nvSpPr>
        <p:spPr bwMode="auto">
          <a:xfrm>
            <a:off x="6348413" y="1262063"/>
            <a:ext cx="989012" cy="55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Process: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Identification of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Targeted SNx</a:t>
            </a:r>
          </a:p>
          <a:p>
            <a:pPr algn="ctr"/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1477" name="Line 40"/>
          <p:cNvSpPr>
            <a:spLocks noChangeShapeType="1"/>
          </p:cNvSpPr>
          <p:nvPr/>
        </p:nvSpPr>
        <p:spPr bwMode="auto">
          <a:xfrm>
            <a:off x="6813550" y="1093788"/>
            <a:ext cx="0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78" name="Line 41"/>
          <p:cNvSpPr>
            <a:spLocks noChangeShapeType="1"/>
          </p:cNvSpPr>
          <p:nvPr/>
        </p:nvSpPr>
        <p:spPr bwMode="auto">
          <a:xfrm>
            <a:off x="6813550" y="1819275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79" name="Freeform 42"/>
          <p:cNvSpPr>
            <a:spLocks/>
          </p:cNvSpPr>
          <p:nvPr/>
        </p:nvSpPr>
        <p:spPr bwMode="auto">
          <a:xfrm>
            <a:off x="5359400" y="1708150"/>
            <a:ext cx="989013" cy="1393825"/>
          </a:xfrm>
          <a:custGeom>
            <a:avLst/>
            <a:gdLst>
              <a:gd name="T0" fmla="*/ 0 w 192"/>
              <a:gd name="T1" fmla="*/ 2147483647 h 1200"/>
              <a:gd name="T2" fmla="*/ 0 w 192"/>
              <a:gd name="T3" fmla="*/ 0 h 1200"/>
              <a:gd name="T4" fmla="*/ 2147483647 w 192"/>
              <a:gd name="T5" fmla="*/ 0 h 1200"/>
              <a:gd name="T6" fmla="*/ 2147483647 w 192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200"/>
              <a:gd name="T14" fmla="*/ 192 w 192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200">
                <a:moveTo>
                  <a:pt x="0" y="1200"/>
                </a:moveTo>
                <a:lnTo>
                  <a:pt x="0" y="0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0" name="AutoShape 43"/>
          <p:cNvSpPr>
            <a:spLocks noChangeArrowheads="1"/>
          </p:cNvSpPr>
          <p:nvPr/>
        </p:nvSpPr>
        <p:spPr bwMode="auto">
          <a:xfrm>
            <a:off x="6289675" y="2600325"/>
            <a:ext cx="1163638" cy="6699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>
                <a:solidFill>
                  <a:schemeClr val="bg1"/>
                </a:solidFill>
              </a:rPr>
              <a:t>Successful</a:t>
            </a:r>
          </a:p>
          <a:p>
            <a:pPr algn="ctr"/>
            <a:r>
              <a:rPr lang="en-GB" sz="1000">
                <a:solidFill>
                  <a:schemeClr val="bg1"/>
                </a:solidFill>
              </a:rPr>
              <a:t>Attack?</a:t>
            </a:r>
          </a:p>
        </p:txBody>
      </p:sp>
      <p:sp>
        <p:nvSpPr>
          <p:cNvPr id="61481" name="Line 44"/>
          <p:cNvSpPr>
            <a:spLocks noChangeShapeType="1"/>
          </p:cNvSpPr>
          <p:nvPr/>
        </p:nvSpPr>
        <p:spPr bwMode="auto">
          <a:xfrm>
            <a:off x="6872288" y="2489200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2" name="Freeform 45"/>
          <p:cNvSpPr>
            <a:spLocks/>
          </p:cNvSpPr>
          <p:nvPr/>
        </p:nvSpPr>
        <p:spPr bwMode="auto">
          <a:xfrm>
            <a:off x="2092325" y="2963863"/>
            <a:ext cx="377825" cy="390525"/>
          </a:xfrm>
          <a:custGeom>
            <a:avLst/>
            <a:gdLst>
              <a:gd name="T0" fmla="*/ 2147483647 w 312"/>
              <a:gd name="T1" fmla="*/ 2147483647 h 336"/>
              <a:gd name="T2" fmla="*/ 2147483647 w 312"/>
              <a:gd name="T3" fmla="*/ 2147483647 h 336"/>
              <a:gd name="T4" fmla="*/ 2147483647 w 312"/>
              <a:gd name="T5" fmla="*/ 2147483647 h 336"/>
              <a:gd name="T6" fmla="*/ 2147483647 w 312"/>
              <a:gd name="T7" fmla="*/ 2147483647 h 336"/>
              <a:gd name="T8" fmla="*/ 2147483647 w 312"/>
              <a:gd name="T9" fmla="*/ 2147483647 h 336"/>
              <a:gd name="T10" fmla="*/ 2147483647 w 312"/>
              <a:gd name="T11" fmla="*/ 2147483647 h 336"/>
              <a:gd name="T12" fmla="*/ 2147483647 w 31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2"/>
              <a:gd name="T22" fmla="*/ 0 h 336"/>
              <a:gd name="T23" fmla="*/ 312 w 31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2" h="336">
                <a:moveTo>
                  <a:pt x="200" y="312"/>
                </a:moveTo>
                <a:cubicBezTo>
                  <a:pt x="144" y="324"/>
                  <a:pt x="88" y="336"/>
                  <a:pt x="56" y="312"/>
                </a:cubicBezTo>
                <a:cubicBezTo>
                  <a:pt x="24" y="288"/>
                  <a:pt x="0" y="216"/>
                  <a:pt x="8" y="168"/>
                </a:cubicBezTo>
                <a:cubicBezTo>
                  <a:pt x="16" y="120"/>
                  <a:pt x="72" y="48"/>
                  <a:pt x="104" y="24"/>
                </a:cubicBezTo>
                <a:cubicBezTo>
                  <a:pt x="136" y="0"/>
                  <a:pt x="168" y="16"/>
                  <a:pt x="200" y="24"/>
                </a:cubicBezTo>
                <a:cubicBezTo>
                  <a:pt x="232" y="32"/>
                  <a:pt x="280" y="48"/>
                  <a:pt x="296" y="72"/>
                </a:cubicBezTo>
                <a:cubicBezTo>
                  <a:pt x="312" y="96"/>
                  <a:pt x="304" y="132"/>
                  <a:pt x="29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Line 46"/>
          <p:cNvSpPr>
            <a:spLocks noChangeShapeType="1"/>
          </p:cNvSpPr>
          <p:nvPr/>
        </p:nvSpPr>
        <p:spPr bwMode="auto">
          <a:xfrm>
            <a:off x="6872288" y="3270250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4" name="Text Box 47"/>
          <p:cNvSpPr txBox="1">
            <a:spLocks noChangeArrowheads="1"/>
          </p:cNvSpPr>
          <p:nvPr/>
        </p:nvSpPr>
        <p:spPr bwMode="auto">
          <a:xfrm>
            <a:off x="6929438" y="3240088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YES</a:t>
            </a:r>
          </a:p>
        </p:txBody>
      </p:sp>
      <p:sp>
        <p:nvSpPr>
          <p:cNvPr id="61485" name="AutoShape 48"/>
          <p:cNvSpPr>
            <a:spLocks noChangeArrowheads="1"/>
          </p:cNvSpPr>
          <p:nvPr/>
        </p:nvSpPr>
        <p:spPr bwMode="auto">
          <a:xfrm>
            <a:off x="6173788" y="3492500"/>
            <a:ext cx="1779587" cy="614363"/>
          </a:xfrm>
          <a:prstGeom prst="hexagon">
            <a:avLst>
              <a:gd name="adj" fmla="val 72416"/>
              <a:gd name="vf" fmla="val 11547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800"/>
              <a:t>OUTPUT MEASURES</a:t>
            </a:r>
          </a:p>
          <a:p>
            <a:r>
              <a:rPr lang="en-GB" sz="800"/>
              <a:t>- # of  confidential </a:t>
            </a:r>
          </a:p>
          <a:p>
            <a:r>
              <a:rPr lang="en-GB" sz="800"/>
              <a:t>  information retrieved</a:t>
            </a:r>
          </a:p>
          <a:p>
            <a:pPr>
              <a:buFontTx/>
              <a:buChar char="-"/>
            </a:pPr>
            <a:r>
              <a:rPr lang="en-GB" sz="800"/>
              <a:t>Types of data</a:t>
            </a:r>
          </a:p>
          <a:p>
            <a:pPr>
              <a:buFontTx/>
              <a:buChar char="-"/>
            </a:pPr>
            <a:r>
              <a:rPr lang="en-GB" sz="800"/>
              <a:t> Types of attacks</a:t>
            </a:r>
          </a:p>
        </p:txBody>
      </p:sp>
      <p:sp>
        <p:nvSpPr>
          <p:cNvPr id="69678" name="Rectangle 2"/>
          <p:cNvSpPr>
            <a:spLocks/>
          </p:cNvSpPr>
          <p:nvPr/>
        </p:nvSpPr>
        <p:spPr bwMode="auto">
          <a:xfrm>
            <a:off x="220663" y="0"/>
            <a:ext cx="837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Security Analytics (Template) Model</a:t>
            </a:r>
          </a:p>
        </p:txBody>
      </p:sp>
      <p:sp>
        <p:nvSpPr>
          <p:cNvPr id="61488" name="Text Box 22"/>
          <p:cNvSpPr txBox="1">
            <a:spLocks noChangeArrowheads="1"/>
          </p:cNvSpPr>
          <p:nvPr/>
        </p:nvSpPr>
        <p:spPr bwMode="auto">
          <a:xfrm>
            <a:off x="5627688" y="44323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4" grpId="0" animBg="1"/>
      <p:bldP spid="61445" grpId="0"/>
      <p:bldP spid="61446" grpId="0"/>
      <p:bldP spid="61447" grpId="0" animBg="1"/>
      <p:bldP spid="61448" grpId="0" animBg="1"/>
      <p:bldP spid="61449" grpId="0" animBg="1"/>
      <p:bldP spid="61450" grpId="0" animBg="1"/>
      <p:bldP spid="61451" grpId="0" animBg="1"/>
      <p:bldP spid="61452" grpId="0" animBg="1"/>
      <p:bldP spid="61453" grpId="0"/>
      <p:bldP spid="61454" grpId="0" animBg="1"/>
      <p:bldP spid="61455" grpId="0" animBg="1"/>
      <p:bldP spid="61456" grpId="0" animBg="1"/>
      <p:bldP spid="61457" grpId="0" animBg="1"/>
      <p:bldP spid="61458" grpId="0" animBg="1"/>
      <p:bldP spid="61458" grpId="1" animBg="1"/>
      <p:bldP spid="61459" grpId="0"/>
      <p:bldP spid="61460" grpId="0" animBg="1"/>
      <p:bldP spid="61461" grpId="0" animBg="1"/>
      <p:bldP spid="61462" grpId="0" animBg="1"/>
      <p:bldP spid="61463" grpId="0" animBg="1"/>
      <p:bldP spid="61464" grpId="0" animBg="1"/>
      <p:bldP spid="61465" grpId="0" animBg="1"/>
      <p:bldP spid="61466" grpId="0" animBg="1"/>
      <p:bldP spid="61467" grpId="0" animBg="1"/>
      <p:bldP spid="61468" grpId="0"/>
      <p:bldP spid="61468" grpId="1"/>
      <p:bldP spid="61469" grpId="0" animBg="1"/>
      <p:bldP spid="61470" grpId="0" animBg="1"/>
      <p:bldP spid="61471" grpId="0" animBg="1"/>
      <p:bldP spid="61472" grpId="0" animBg="1"/>
      <p:bldP spid="61473" grpId="0"/>
      <p:bldP spid="61474" grpId="0" animBg="1"/>
      <p:bldP spid="61475" grpId="0" animBg="1"/>
      <p:bldP spid="61476" grpId="0" animBg="1"/>
      <p:bldP spid="61477" grpId="0" animBg="1"/>
      <p:bldP spid="61478" grpId="0" animBg="1"/>
      <p:bldP spid="61479" grpId="0" animBg="1"/>
      <p:bldP spid="61480" grpId="0" animBg="1"/>
      <p:bldP spid="61481" grpId="0" animBg="1"/>
      <p:bldP spid="61482" grpId="0" animBg="1"/>
      <p:bldP spid="61483" grpId="0" animBg="1"/>
      <p:bldP spid="61484" grpId="0"/>
      <p:bldP spid="61485" grpId="0" animBg="1"/>
      <p:bldP spid="614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139700" y="1027113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86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41987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265113" y="1047750"/>
            <a:ext cx="7662862" cy="36655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chemeClr val="bg1"/>
                </a:solidFill>
              </a:rPr>
              <a:t>Adoption of Social Networks in Enterprises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Analysis of Involved Threats and Risks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Decision Support for Risk Assessment</a:t>
            </a:r>
          </a:p>
          <a:p>
            <a:pPr eaLnBrk="1" hangingPunct="1"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Conclusions</a:t>
            </a:r>
          </a:p>
          <a:p>
            <a:pPr eaLnBrk="1" hangingPunct="1">
              <a:lnSpc>
                <a:spcPct val="100000"/>
              </a:lnSpc>
            </a:pPr>
            <a:endParaRPr lang="en-US" sz="180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Modelling Aspects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4294967295"/>
          </p:nvPr>
        </p:nvSpPr>
        <p:spPr>
          <a:xfrm>
            <a:off x="192088" y="852488"/>
            <a:ext cx="8229600" cy="41259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mtClean="0"/>
              <a:t>Types of Organisational Controls:</a:t>
            </a:r>
          </a:p>
          <a:p>
            <a:pPr lvl="1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Enforcement Controls</a:t>
            </a:r>
          </a:p>
          <a:p>
            <a:pPr lvl="1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Educations</a:t>
            </a:r>
          </a:p>
          <a:p>
            <a:pPr lvl="1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Monitoring and Punishment</a:t>
            </a:r>
          </a:p>
          <a:p>
            <a:pPr>
              <a:lnSpc>
                <a:spcPct val="100000"/>
              </a:lnSpc>
            </a:pPr>
            <a:r>
              <a:rPr lang="en-GB" smtClean="0"/>
              <a:t>Level of Investment/Effectiveness of Controls:</a:t>
            </a:r>
          </a:p>
          <a:p>
            <a:pPr lvl="1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0: none, 1: Low, 2: Medium, 3: High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Types of Data and Potential Value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Involved Costs</a:t>
            </a:r>
          </a:p>
          <a:p>
            <a:pPr lvl="1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Function(Enforcement[Level], Education[Level], Monitoring&amp;Punishment[Level])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Attackers: Motivations and Skills</a:t>
            </a:r>
          </a:p>
          <a:p>
            <a:pPr>
              <a:lnSpc>
                <a:spcPct val="100000"/>
              </a:lnSpc>
            </a:pPr>
            <a:r>
              <a:rPr lang="en-GB" sz="1800" smtClean="0"/>
              <a:t>Overall Risk Exposure: </a:t>
            </a:r>
          </a:p>
          <a:p>
            <a:pPr lvl="1">
              <a:lnSpc>
                <a:spcPct val="100000"/>
              </a:lnSpc>
            </a:pPr>
            <a:r>
              <a:rPr lang="en-GB" sz="1400" smtClean="0">
                <a:solidFill>
                  <a:srgbClr val="000099"/>
                </a:solidFill>
              </a:rPr>
              <a:t>Function (attacker_skill_level, attacker_motivation_level) * Information_Disclosed(value)</a:t>
            </a:r>
            <a:r>
              <a:rPr lang="en-GB" sz="1400" smtClean="0"/>
              <a:t>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1052513"/>
            <a:ext cx="56118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223838" y="0"/>
            <a:ext cx="837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Simulations &amp; What-If Analysis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1958975" y="4435475"/>
            <a:ext cx="4383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/>
              <a:t>Investments = (Control, Education, Monitoring)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34950" y="490538"/>
            <a:ext cx="558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ts val="3100"/>
              </a:lnSpc>
              <a:defRPr/>
            </a:pPr>
            <a:r>
              <a:rPr lang="en-GB" sz="2000">
                <a:solidFill>
                  <a:srgbClr val="000000"/>
                </a:solidFill>
              </a:rPr>
              <a:t>Experimental Results - Cost vs. Risk Trade-offs: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/>
          </p:cNvSpPr>
          <p:nvPr/>
        </p:nvSpPr>
        <p:spPr bwMode="auto">
          <a:xfrm>
            <a:off x="238125" y="147638"/>
            <a:ext cx="837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Experimental Results </a:t>
            </a:r>
          </a:p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Risk Exposure based on Attackers’ Factors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690688" y="4505325"/>
            <a:ext cx="348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/>
              <a:t>Attacker’s Profile = (Skill, Motivation)</a:t>
            </a:r>
          </a:p>
        </p:txBody>
      </p:sp>
      <p:grpSp>
        <p:nvGrpSpPr>
          <p:cNvPr id="72707" name="Group 11"/>
          <p:cNvGrpSpPr>
            <a:grpSpLocks/>
          </p:cNvGrpSpPr>
          <p:nvPr/>
        </p:nvGrpSpPr>
        <p:grpSpPr bwMode="auto">
          <a:xfrm>
            <a:off x="1952625" y="1173163"/>
            <a:ext cx="4584700" cy="3416300"/>
            <a:chOff x="1305" y="609"/>
            <a:chExt cx="2888" cy="2152"/>
          </a:xfrm>
        </p:grpSpPr>
        <p:pic>
          <p:nvPicPr>
            <p:cNvPr id="7270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5" y="609"/>
              <a:ext cx="2715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09" name="Rectangle 6"/>
            <p:cNvSpPr>
              <a:spLocks noChangeArrowheads="1"/>
            </p:cNvSpPr>
            <p:nvPr/>
          </p:nvSpPr>
          <p:spPr bwMode="auto">
            <a:xfrm>
              <a:off x="2099" y="662"/>
              <a:ext cx="1117" cy="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10" name="Rectangle 7"/>
            <p:cNvSpPr>
              <a:spLocks noChangeArrowheads="1"/>
            </p:cNvSpPr>
            <p:nvPr/>
          </p:nvSpPr>
          <p:spPr bwMode="auto">
            <a:xfrm>
              <a:off x="3411" y="1677"/>
              <a:ext cx="666" cy="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0952" name="Text Box 8"/>
            <p:cNvSpPr txBox="1">
              <a:spLocks noChangeArrowheads="1"/>
            </p:cNvSpPr>
            <p:nvPr/>
          </p:nvSpPr>
          <p:spPr bwMode="auto">
            <a:xfrm>
              <a:off x="3460" y="1713"/>
              <a:ext cx="7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/>
                <a:t>Risk Exposure</a:t>
              </a:r>
            </a:p>
          </p:txBody>
        </p:sp>
        <p:sp>
          <p:nvSpPr>
            <p:cNvPr id="72712" name="Rectangle 9"/>
            <p:cNvSpPr>
              <a:spLocks noChangeArrowheads="1"/>
            </p:cNvSpPr>
            <p:nvPr/>
          </p:nvSpPr>
          <p:spPr bwMode="auto">
            <a:xfrm>
              <a:off x="3405" y="839"/>
              <a:ext cx="655" cy="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713" name="Rectangle 10"/>
            <p:cNvSpPr>
              <a:spLocks noChangeArrowheads="1"/>
            </p:cNvSpPr>
            <p:nvPr/>
          </p:nvSpPr>
          <p:spPr bwMode="auto">
            <a:xfrm>
              <a:off x="3228" y="2499"/>
              <a:ext cx="655" cy="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Role of “Situational Awareness” 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4294967295"/>
          </p:nvPr>
        </p:nvSpPr>
        <p:spPr>
          <a:xfrm>
            <a:off x="215900" y="1127125"/>
            <a:ext cx="8229600" cy="3282950"/>
          </a:xfrm>
        </p:spPr>
        <p:txBody>
          <a:bodyPr/>
          <a:lstStyle/>
          <a:p>
            <a:r>
              <a:rPr lang="en-GB" smtClean="0"/>
              <a:t>“Trust but Control”</a:t>
            </a:r>
          </a:p>
          <a:p>
            <a:r>
              <a:rPr lang="en-GB" smtClean="0"/>
              <a:t>Monitoring strategic Organisational Assets, Communications and Information Flows</a:t>
            </a:r>
          </a:p>
          <a:p>
            <a:r>
              <a:rPr lang="en-GB" smtClean="0"/>
              <a:t>Leveraging emerging Security Information and Event Management Solutions/Frameworks (SIEM)</a:t>
            </a:r>
          </a:p>
          <a:p>
            <a:r>
              <a:rPr lang="en-GB" smtClean="0"/>
              <a:t>Get early warning about Trends and Threats</a:t>
            </a:r>
          </a:p>
          <a:p>
            <a:r>
              <a:rPr lang="en-GB" smtClean="0"/>
              <a:t>Obtain “grounded data” to support Security Analytics activities …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Importance of Understanding the </a:t>
            </a:r>
            <a:br>
              <a:rPr lang="en-GB" cap="none" smtClean="0"/>
            </a:br>
            <a:r>
              <a:rPr lang="en-GB" cap="none" smtClean="0"/>
              <a:t>Threat Environment</a:t>
            </a:r>
          </a:p>
        </p:txBody>
      </p:sp>
      <p:sp>
        <p:nvSpPr>
          <p:cNvPr id="74754" name="Rectangle 3"/>
          <p:cNvSpPr>
            <a:spLocks noGrp="1"/>
          </p:cNvSpPr>
          <p:nvPr>
            <p:ph type="body" idx="4294967295"/>
          </p:nvPr>
        </p:nvSpPr>
        <p:spPr>
          <a:xfrm>
            <a:off x="255588" y="1435100"/>
            <a:ext cx="8229600" cy="3282950"/>
          </a:xfrm>
        </p:spPr>
        <p:txBody>
          <a:bodyPr/>
          <a:lstStyle/>
          <a:p>
            <a:r>
              <a:rPr lang="en-GB" smtClean="0"/>
              <a:t>Nature of Threats</a:t>
            </a:r>
          </a:p>
          <a:p>
            <a:r>
              <a:rPr lang="en-GB" smtClean="0"/>
              <a:t>Motivations of Attackers and Related Ecosystem</a:t>
            </a:r>
          </a:p>
          <a:p>
            <a:r>
              <a:rPr lang="en-GB" smtClean="0"/>
              <a:t>How to Disrupt the Threat Environment</a:t>
            </a:r>
          </a:p>
          <a:p>
            <a:pPr lvl="1"/>
            <a:r>
              <a:rPr lang="en-GB" smtClean="0"/>
              <a:t>Investing in Additional Controls</a:t>
            </a:r>
          </a:p>
          <a:p>
            <a:pPr lvl="1"/>
            <a:r>
              <a:rPr lang="en-GB" smtClean="0"/>
              <a:t>Disrupting the Ecosystem of the Attackers</a:t>
            </a:r>
          </a:p>
          <a:p>
            <a:pPr lvl="1"/>
            <a:r>
              <a:rPr lang="en-GB" smtClean="0"/>
              <a:t>…</a:t>
            </a:r>
          </a:p>
          <a:p>
            <a:r>
              <a:rPr lang="en-GB" smtClean="0"/>
              <a:t>Work in Progress …</a:t>
            </a:r>
          </a:p>
          <a:p>
            <a:pPr lvl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/>
          </p:cNvSpPr>
          <p:nvPr/>
        </p:nvSpPr>
        <p:spPr bwMode="auto">
          <a:xfrm>
            <a:off x="238125" y="147638"/>
            <a:ext cx="837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More Information …</a:t>
            </a:r>
          </a:p>
        </p:txBody>
      </p:sp>
      <p:pic>
        <p:nvPicPr>
          <p:cNvPr id="75778" name="Picture 14" descr="Comp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400" y="976313"/>
            <a:ext cx="201136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277813" y="1154113"/>
            <a:ext cx="46339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GB" sz="1400">
                <a:latin typeface="Futura Bk" pitchFamily="34" charset="0"/>
              </a:rPr>
              <a:t> IEEE Computer Magazine</a:t>
            </a:r>
          </a:p>
          <a:p>
            <a:pPr>
              <a:defRPr/>
            </a:pPr>
            <a:endParaRPr lang="en-GB" sz="1400">
              <a:latin typeface="Futura Bk" pitchFamily="34" charset="0"/>
            </a:endParaRP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Using Modeling and Simulation to Evaluate Enterprises'  </a:t>
            </a: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Risk Exposure to Social Networks</a:t>
            </a:r>
            <a:br>
              <a:rPr lang="en-GB" sz="1400">
                <a:latin typeface="Futura Bk" pitchFamily="34" charset="0"/>
              </a:rPr>
            </a:br>
            <a:endParaRPr lang="en-GB" sz="1400">
              <a:latin typeface="Futura Bk" pitchFamily="34" charset="0"/>
            </a:endParaRP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January 2011 (vol. 44 no. 1) </a:t>
            </a: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pp. – 66-73 </a:t>
            </a: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Anna Squicciarini, Pennsylvania State University</a:t>
            </a: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Sathya Dev Rajasekaran, Pennsylvania State University</a:t>
            </a:r>
          </a:p>
          <a:p>
            <a:pPr>
              <a:defRPr/>
            </a:pPr>
            <a:r>
              <a:rPr lang="en-GB" sz="1400">
                <a:latin typeface="Futura Bk" pitchFamily="34" charset="0"/>
              </a:rPr>
              <a:t>  Marco Casassa Mont, HP Labs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93688" y="4035425"/>
            <a:ext cx="65484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1600"/>
              <a:t> </a:t>
            </a:r>
            <a:r>
              <a:rPr lang="en-GB" sz="1400"/>
              <a:t>HP Information Security - </a:t>
            </a:r>
            <a:r>
              <a:rPr lang="en-GB" sz="1000">
                <a:hlinkClick r:id="rId3"/>
              </a:rPr>
              <a:t>http://h10131.www1.hp.com/uk/en/information-security/security-innovation/</a:t>
            </a:r>
            <a:r>
              <a:rPr lang="en-GB" sz="1000"/>
              <a:t> </a:t>
            </a:r>
          </a:p>
          <a:p>
            <a:pPr>
              <a:buFontTx/>
              <a:buChar char="•"/>
              <a:defRPr/>
            </a:pPr>
            <a:r>
              <a:rPr lang="en-GB" sz="1400"/>
              <a:t> Trust Economics - </a:t>
            </a:r>
            <a:r>
              <a:rPr lang="en-GB" sz="1000">
                <a:hlinkClick r:id="rId4"/>
              </a:rPr>
              <a:t>http://www.trust-economics.org</a:t>
            </a:r>
            <a:r>
              <a:rPr lang="en-GB" sz="1200">
                <a:hlinkClick r:id="rId4"/>
              </a:rPr>
              <a:t>/</a:t>
            </a:r>
            <a:r>
              <a:rPr lang="en-GB" sz="1200"/>
              <a:t> </a:t>
            </a:r>
          </a:p>
          <a:p>
            <a:pPr>
              <a:buFontTx/>
              <a:buChar char="•"/>
              <a:defRPr/>
            </a:pPr>
            <a:endParaRPr lang="en-GB" sz="12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ChangeArrowheads="1"/>
          </p:cNvSpPr>
          <p:nvPr/>
        </p:nvSpPr>
        <p:spPr bwMode="auto">
          <a:xfrm>
            <a:off x="158750" y="3200400"/>
            <a:ext cx="7854950" cy="5302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6802" name="Title 18"/>
          <p:cNvSpPr>
            <a:spLocks noGrp="1"/>
          </p:cNvSpPr>
          <p:nvPr>
            <p:ph type="title" idx="4294967295"/>
          </p:nvPr>
        </p:nvSpPr>
        <p:spPr bwMode="auto">
          <a:xfrm>
            <a:off x="234950" y="292100"/>
            <a:ext cx="837565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cap="none" smtClean="0"/>
              <a:t>Outline</a:t>
            </a:r>
          </a:p>
        </p:txBody>
      </p:sp>
      <p:sp>
        <p:nvSpPr>
          <p:cNvPr id="76803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265113" y="1047750"/>
            <a:ext cx="7662862" cy="36655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Adoption of Social Networks in Enterprises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1800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Analysis of Involved Threats and Risks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rgbClr val="000099"/>
                </a:solidFill>
              </a:rPr>
              <a:t>Decision Support for Risk Assessment</a:t>
            </a:r>
          </a:p>
          <a:p>
            <a:pPr eaLnBrk="1" hangingPunct="1">
              <a:buFontTx/>
              <a:buChar char="•"/>
            </a:pPr>
            <a:endParaRPr lang="en-US" sz="180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en-US" sz="1800" smtClean="0">
                <a:solidFill>
                  <a:schemeClr val="bg1"/>
                </a:solidFill>
              </a:rPr>
              <a:t>Conclusions</a:t>
            </a:r>
          </a:p>
          <a:p>
            <a:pPr eaLnBrk="1" hangingPunct="1">
              <a:lnSpc>
                <a:spcPct val="100000"/>
              </a:lnSpc>
            </a:pPr>
            <a:endParaRPr lang="en-US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2875" y="119063"/>
            <a:ext cx="837565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Conclusions</a:t>
            </a:r>
          </a:p>
        </p:txBody>
      </p:sp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>
          <a:xfrm>
            <a:off x="127000" y="704850"/>
            <a:ext cx="8229600" cy="4237038"/>
          </a:xfrm>
        </p:spPr>
        <p:txBody>
          <a:bodyPr/>
          <a:lstStyle/>
          <a:p>
            <a:r>
              <a:rPr lang="en-GB" sz="1800" smtClean="0"/>
              <a:t>Trend: Increasing Adoptions of Social Networks by Employees</a:t>
            </a:r>
          </a:p>
          <a:p>
            <a:r>
              <a:rPr lang="en-GB" sz="1800" smtClean="0"/>
              <a:t>Potential Exposure to High Risks. Organisations are Unprepared on How to React …</a:t>
            </a:r>
          </a:p>
          <a:p>
            <a:r>
              <a:rPr lang="en-GB" sz="1800" smtClean="0"/>
              <a:t>Risk Assessment Methodologies like ISO 2700x shows their Limits. Need for Decision Support based on Scientific Methods …</a:t>
            </a:r>
          </a:p>
          <a:p>
            <a:r>
              <a:rPr lang="en-GB" sz="1800" smtClean="0"/>
              <a:t>Security Analytics (based on Modelling and Simulations) can play a key Role in this Space</a:t>
            </a:r>
          </a:p>
          <a:p>
            <a:r>
              <a:rPr lang="en-GB" sz="1800" smtClean="0"/>
              <a:t>Importance of Situational Awareness and Understanding of Threat Environment</a:t>
            </a:r>
          </a:p>
          <a:p>
            <a:r>
              <a:rPr lang="en-GB" sz="1800" smtClean="0"/>
              <a:t>Work in Progress …</a:t>
            </a:r>
          </a:p>
          <a:p>
            <a:pPr>
              <a:buFont typeface="Futura Bk" pitchFamily="34" charset="0"/>
              <a:buNone/>
            </a:pPr>
            <a:endParaRPr lang="en-GB" sz="1800" smtClean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93738" y="1206500"/>
            <a:ext cx="7543800" cy="17478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cap="none" smtClean="0"/>
              <a:t/>
            </a:r>
            <a:br>
              <a:rPr cap="none" smtClean="0"/>
            </a:br>
            <a:r>
              <a:rPr sz="5400" cap="none" smtClean="0"/>
              <a:t>Q&amp;A</a:t>
            </a:r>
            <a:r>
              <a:rPr cap="none" smtClean="0"/>
              <a:t/>
            </a:r>
            <a:br>
              <a:rPr cap="none" smtClean="0"/>
            </a:br>
            <a:r>
              <a:rPr cap="none" smtClean="0"/>
              <a:t/>
            </a:r>
            <a:br>
              <a:rPr cap="none" smtClean="0"/>
            </a:br>
            <a:r>
              <a:rPr cap="none" smtClean="0"/>
              <a:t/>
            </a:r>
            <a:br>
              <a:rPr cap="none" smtClean="0"/>
            </a:br>
            <a:r>
              <a:rPr sz="2800" cap="none" smtClean="0"/>
              <a:t>Marco Casassa Mont</a:t>
            </a:r>
            <a:br>
              <a:rPr sz="2800" cap="none" smtClean="0"/>
            </a:br>
            <a:r>
              <a:rPr sz="2800" cap="none" smtClean="0"/>
              <a:t>HP Labs, Bristol, UK</a:t>
            </a:r>
            <a:br>
              <a:rPr sz="2800" cap="none" smtClean="0"/>
            </a:br>
            <a:r>
              <a:rPr sz="2400" cap="none" smtClean="0"/>
              <a:t>marco.casassa-mont@hp.com</a:t>
            </a:r>
            <a:r>
              <a:rPr sz="3600" cap="none" smtClean="0"/>
              <a:t/>
            </a:r>
            <a:br>
              <a:rPr sz="3600" cap="none" smtClean="0"/>
            </a:br>
            <a:r>
              <a:rPr cap="none" smtClean="0"/>
              <a:t/>
            </a:r>
            <a:br>
              <a:rPr cap="none" smtClean="0"/>
            </a:br>
            <a:endParaRPr cap="non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Adoption of Social Networks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147638" y="1189038"/>
            <a:ext cx="4949825" cy="3282950"/>
          </a:xfrm>
        </p:spPr>
        <p:txBody>
          <a:bodyPr/>
          <a:lstStyle/>
          <a:p>
            <a:pPr>
              <a:buFont typeface="Futura Bk" pitchFamily="34" charset="0"/>
              <a:buNone/>
            </a:pPr>
            <a:r>
              <a:rPr lang="en-GB" smtClean="0"/>
              <a:t>  Widespread usage of Social Networks by People, World Wide:  </a:t>
            </a:r>
          </a:p>
          <a:p>
            <a:pPr>
              <a:buFont typeface="Futura Bk" pitchFamily="34" charset="0"/>
              <a:buNone/>
            </a:pPr>
            <a:endParaRPr lang="en-GB" smtClean="0"/>
          </a:p>
          <a:p>
            <a:pPr>
              <a:buFont typeface="Futura Bk" pitchFamily="34" charset="0"/>
              <a:buNone/>
            </a:pPr>
            <a:r>
              <a:rPr lang="en-GB" sz="1800" smtClean="0">
                <a:solidFill>
                  <a:srgbClr val="000099"/>
                </a:solidFill>
              </a:rPr>
              <a:t>   “Nearly </a:t>
            </a:r>
            <a:r>
              <a:rPr lang="en-GB" sz="1800" u="sng" smtClean="0">
                <a:solidFill>
                  <a:srgbClr val="000099"/>
                </a:solidFill>
              </a:rPr>
              <a:t>one in five Internet users</a:t>
            </a:r>
            <a:r>
              <a:rPr lang="en-GB" sz="1800" smtClean="0">
                <a:solidFill>
                  <a:srgbClr val="000099"/>
                </a:solidFill>
              </a:rPr>
              <a:t> is tweeting on Twitter or using another service to share personal and business updates, or to see updates about others (Pew Internet &amp; American Life Project, 2009)”</a:t>
            </a:r>
            <a:r>
              <a:rPr lang="en-GB" smtClean="0"/>
              <a:t> </a:t>
            </a:r>
          </a:p>
          <a:p>
            <a:pPr>
              <a:buFont typeface="Futura Bk" pitchFamily="34" charset="0"/>
              <a:buNone/>
            </a:pPr>
            <a:endParaRPr lang="en-GB" smtClean="0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013" y="1344613"/>
            <a:ext cx="28924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" y="106363"/>
            <a:ext cx="8375650" cy="4889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Usage of Social Networks in Enterprises</a:t>
            </a:r>
          </a:p>
        </p:txBody>
      </p:sp>
      <p:sp>
        <p:nvSpPr>
          <p:cNvPr id="44034" name="Text Box 11"/>
          <p:cNvSpPr txBox="1">
            <a:spLocks noChangeArrowheads="1"/>
          </p:cNvSpPr>
          <p:nvPr/>
        </p:nvSpPr>
        <p:spPr bwMode="auto">
          <a:xfrm>
            <a:off x="0" y="835025"/>
            <a:ext cx="60483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5B94"/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/>
              <a:t> Increasing Usage of Social Networks by Employees:</a:t>
            </a:r>
          </a:p>
          <a:p>
            <a:pPr>
              <a:buFontTx/>
              <a:buChar char="•"/>
            </a:pPr>
            <a:endParaRPr lang="en-GB"/>
          </a:p>
          <a:p>
            <a:r>
              <a:rPr lang="en-GB">
                <a:solidFill>
                  <a:srgbClr val="000099"/>
                </a:solidFill>
              </a:rPr>
              <a:t>  - Within the Organisation</a:t>
            </a:r>
          </a:p>
          <a:p>
            <a:r>
              <a:rPr lang="en-GB">
                <a:solidFill>
                  <a:srgbClr val="000099"/>
                </a:solidFill>
              </a:rPr>
              <a:t>  - At Home (potentially with Work Equipment…)</a:t>
            </a:r>
          </a:p>
          <a:p>
            <a:r>
              <a:rPr lang="en-GB">
                <a:solidFill>
                  <a:srgbClr val="000099"/>
                </a:solidFill>
              </a:rPr>
              <a:t>  - When Travelling</a:t>
            </a:r>
            <a:r>
              <a:rPr lang="en-GB"/>
              <a:t> …</a:t>
            </a:r>
          </a:p>
          <a:p>
            <a:endParaRPr lang="en-GB"/>
          </a:p>
          <a:p>
            <a:pPr>
              <a:buFontTx/>
              <a:buChar char="•"/>
            </a:pPr>
            <a:r>
              <a:rPr lang="en-GB"/>
              <a:t> Blurring the Boundaries between </a:t>
            </a:r>
          </a:p>
          <a:p>
            <a:r>
              <a:rPr lang="en-GB"/>
              <a:t>   Work and Private Life:</a:t>
            </a:r>
          </a:p>
          <a:p>
            <a:endParaRPr lang="en-GB"/>
          </a:p>
          <a:p>
            <a:r>
              <a:rPr lang="en-GB">
                <a:solidFill>
                  <a:srgbClr val="000099"/>
                </a:solidFill>
              </a:rPr>
              <a:t>   - Consumerization</a:t>
            </a:r>
          </a:p>
          <a:p>
            <a:r>
              <a:rPr lang="en-GB">
                <a:solidFill>
                  <a:srgbClr val="000099"/>
                </a:solidFill>
              </a:rPr>
              <a:t>   - Reflected by the Information shared</a:t>
            </a:r>
          </a:p>
          <a:p>
            <a:r>
              <a:rPr lang="en-GB">
                <a:solidFill>
                  <a:srgbClr val="000099"/>
                </a:solidFill>
              </a:rPr>
              <a:t>     in Social Networks …</a:t>
            </a:r>
          </a:p>
          <a:p>
            <a:endParaRPr lang="en-GB">
              <a:solidFill>
                <a:srgbClr val="000099"/>
              </a:solidFill>
            </a:endParaRPr>
          </a:p>
          <a:p>
            <a:endParaRPr lang="en-GB">
              <a:solidFill>
                <a:srgbClr val="000099"/>
              </a:solidFill>
            </a:endParaRPr>
          </a:p>
        </p:txBody>
      </p:sp>
      <p:pic>
        <p:nvPicPr>
          <p:cNvPr id="44035" name="Picture 13" descr="socialnet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263" y="1709738"/>
            <a:ext cx="31750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839788"/>
            <a:ext cx="44799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0" y="192088"/>
            <a:ext cx="939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3100"/>
              </a:lnSpc>
            </a:pPr>
            <a:r>
              <a:rPr lang="en-GB" sz="3100">
                <a:solidFill>
                  <a:srgbClr val="000000"/>
                </a:solidFill>
                <a:latin typeface="Futura Bk" pitchFamily="34" charset="0"/>
              </a:rPr>
              <a:t>Statistics - Employees’ Adoption of Social Networks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161925" y="3895725"/>
            <a:ext cx="3222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GB" sz="1400">
                <a:solidFill>
                  <a:srgbClr val="000099"/>
                </a:solidFill>
                <a:latin typeface="Futura Bk" pitchFamily="34" charset="0"/>
              </a:rPr>
              <a:t>Source: NetProspex Social Report, </a:t>
            </a:r>
          </a:p>
          <a:p>
            <a:pPr marL="225425" indent="-225425" eaLnBrk="0" hangingPunct="0">
              <a:lnSpc>
                <a:spcPct val="7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GB" sz="1400">
                <a:solidFill>
                  <a:srgbClr val="000099"/>
                </a:solidFill>
                <a:latin typeface="Futura Bk" pitchFamily="34" charset="0"/>
              </a:rPr>
              <a:t>May 2010 (100K contacts)</a:t>
            </a:r>
          </a:p>
        </p:txBody>
      </p:sp>
      <p:sp>
        <p:nvSpPr>
          <p:cNvPr id="45060" name="Rectangle 3"/>
          <p:cNvSpPr>
            <a:spLocks/>
          </p:cNvSpPr>
          <p:nvPr/>
        </p:nvSpPr>
        <p:spPr bwMode="auto">
          <a:xfrm>
            <a:off x="109538" y="844550"/>
            <a:ext cx="3222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endParaRPr lang="en-GB" sz="1600">
              <a:solidFill>
                <a:srgbClr val="000000"/>
              </a:solidFill>
              <a:latin typeface="Futura Bk" pitchFamily="34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844550"/>
            <a:ext cx="3197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/>
              <a:t>Ranking of US Organisations,</a:t>
            </a:r>
          </a:p>
          <a:p>
            <a:pPr>
              <a:defRPr/>
            </a:pPr>
            <a:r>
              <a:rPr lang="en-GB"/>
              <a:t>Based on their Employees’ usage of Social Networks</a:t>
            </a:r>
          </a:p>
          <a:p>
            <a:pPr>
              <a:defRPr/>
            </a:pPr>
            <a:r>
              <a:rPr lang="en-GB"/>
              <a:t>(100K contact records)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92088"/>
            <a:ext cx="939800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Statistics - Employees’ Adoption of Social Networks</a:t>
            </a:r>
          </a:p>
        </p:txBody>
      </p:sp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288" y="885825"/>
            <a:ext cx="481488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/>
          </p:cNvSpPr>
          <p:nvPr/>
        </p:nvSpPr>
        <p:spPr bwMode="auto">
          <a:xfrm>
            <a:off x="161925" y="3895725"/>
            <a:ext cx="29051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 eaLnBrk="0" hangingPunct="0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GB" sz="1400">
                <a:solidFill>
                  <a:srgbClr val="000099"/>
                </a:solidFill>
                <a:latin typeface="Futura Bk" pitchFamily="34" charset="0"/>
              </a:rPr>
              <a:t>Source: NetProspex Social Report, </a:t>
            </a:r>
          </a:p>
          <a:p>
            <a:pPr marL="225425" indent="-225425" eaLnBrk="0" hangingPunct="0">
              <a:lnSpc>
                <a:spcPct val="7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en-GB" sz="1400">
                <a:solidFill>
                  <a:srgbClr val="000099"/>
                </a:solidFill>
                <a:latin typeface="Futura Bk" pitchFamily="34" charset="0"/>
              </a:rPr>
              <a:t>May 2010 (100K contacts)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0" y="857250"/>
            <a:ext cx="3197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/>
              <a:t>Social Network Membership in US Largest Companies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92088"/>
            <a:ext cx="939800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Statistics - Employees’ Approach to Social Networks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182563" y="898525"/>
            <a:ext cx="5778500" cy="3282950"/>
          </a:xfrm>
        </p:spPr>
        <p:txBody>
          <a:bodyPr/>
          <a:lstStyle/>
          <a:p>
            <a:pPr>
              <a:buFont typeface="Futura Bk" pitchFamily="34" charset="0"/>
              <a:buNone/>
            </a:pPr>
            <a:r>
              <a:rPr lang="en-GB" sz="2400" smtClean="0">
                <a:solidFill>
                  <a:schemeClr val="tx1"/>
                </a:solidFill>
              </a:rPr>
              <a:t>Deloitte Ethics &amp; Workplace Survey, 2009:</a:t>
            </a:r>
          </a:p>
          <a:p>
            <a:pPr marL="742950" lvl="1" indent="-285750"/>
            <a:r>
              <a:rPr lang="en-GB" sz="1400" smtClean="0">
                <a:solidFill>
                  <a:srgbClr val="000099"/>
                </a:solidFill>
              </a:rPr>
              <a:t>1/3rd of employed respondents say they never consider what their boss would think before posting materials online. </a:t>
            </a:r>
          </a:p>
          <a:p>
            <a:pPr marL="742950" lvl="1" indent="-285750"/>
            <a:r>
              <a:rPr lang="en-GB" sz="1400" smtClean="0">
                <a:solidFill>
                  <a:srgbClr val="000099"/>
                </a:solidFill>
              </a:rPr>
              <a:t>61% of employees say that even if employers are monitoring their social networking profiles or activities, they won’t change what they are doing online </a:t>
            </a:r>
          </a:p>
          <a:p>
            <a:pPr marL="742950" lvl="1" indent="-285750"/>
            <a:r>
              <a:rPr lang="en-GB" sz="1400" smtClean="0">
                <a:solidFill>
                  <a:srgbClr val="000099"/>
                </a:solidFill>
              </a:rPr>
              <a:t>54% of employees say a company policy won’t change how they behave online</a:t>
            </a:r>
            <a:r>
              <a:rPr lang="en-GB" smtClean="0"/>
              <a:t>  </a:t>
            </a:r>
          </a:p>
        </p:txBody>
      </p:sp>
      <p:pic>
        <p:nvPicPr>
          <p:cNvPr id="47107" name="Picture 6" descr="MC9004316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3425" y="1262063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92088"/>
            <a:ext cx="9398000" cy="85725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Statistics - Employees’ Approach to Social Networks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>
          <a:xfrm>
            <a:off x="182563" y="898525"/>
            <a:ext cx="5675312" cy="328295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>
                <a:solidFill>
                  <a:srgbClr val="000099"/>
                </a:solidFill>
              </a:rPr>
              <a:t> - </a:t>
            </a:r>
            <a:r>
              <a:rPr lang="en-GB" smtClean="0">
                <a:solidFill>
                  <a:schemeClr val="tx1"/>
                </a:solidFill>
              </a:rPr>
              <a:t>1</a:t>
            </a:r>
            <a:r>
              <a:rPr lang="en-GB" baseline="30000" smtClean="0">
                <a:solidFill>
                  <a:schemeClr val="tx1"/>
                </a:solidFill>
              </a:rPr>
              <a:t>st</a:t>
            </a:r>
            <a:r>
              <a:rPr lang="en-GB" smtClean="0">
                <a:solidFill>
                  <a:schemeClr val="tx1"/>
                </a:solidFill>
              </a:rPr>
              <a:t> Annual Risk Index of Social Networks of SMBs Study - Panda Security Report (315 SMBs, 1000 employees):</a:t>
            </a:r>
          </a:p>
          <a:p>
            <a:pPr>
              <a:lnSpc>
                <a:spcPct val="60000"/>
              </a:lnSpc>
              <a:buFontTx/>
              <a:buNone/>
            </a:pPr>
            <a:endParaRPr lang="en-GB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GB" sz="1400" smtClean="0">
                <a:solidFill>
                  <a:srgbClr val="000099"/>
                </a:solidFill>
              </a:rPr>
              <a:t>77% employees Use Social Networks during Work Hours  </a:t>
            </a:r>
          </a:p>
          <a:p>
            <a:pPr marL="742950" lvl="1" indent="-285750"/>
            <a:r>
              <a:rPr lang="en-GB" sz="1400" smtClean="0">
                <a:solidFill>
                  <a:srgbClr val="000099"/>
                </a:solidFill>
              </a:rPr>
              <a:t>33% infected by Malware distributed by these communities</a:t>
            </a:r>
          </a:p>
          <a:p>
            <a:pPr marL="742950" lvl="1" indent="-285750"/>
            <a:r>
              <a:rPr lang="en-GB" sz="1400" smtClean="0">
                <a:solidFill>
                  <a:srgbClr val="000099"/>
                </a:solidFill>
              </a:rPr>
              <a:t>…</a:t>
            </a:r>
          </a:p>
        </p:txBody>
      </p:sp>
      <p:pic>
        <p:nvPicPr>
          <p:cNvPr id="48131" name="Picture 4" descr="MC9004316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1611313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HP Theme">
  <a:themeElements>
    <a:clrScheme name="Custom 8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0098F6"/>
      </a:accent1>
      <a:accent2>
        <a:srgbClr val="298527"/>
      </a:accent2>
      <a:accent3>
        <a:srgbClr val="64B900"/>
      </a:accent3>
      <a:accent4>
        <a:srgbClr val="CC0066"/>
      </a:accent4>
      <a:accent5>
        <a:srgbClr val="F44AB7"/>
      </a:accent5>
      <a:accent6>
        <a:srgbClr val="EB5F01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000" dirty="0" err="1" smtClean="0">
            <a:solidFill>
              <a:srgbClr val="000000"/>
            </a:solidFill>
            <a:latin typeface="Futura B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15601</TotalTime>
  <Words>1633</Words>
  <Application>Microsoft Office PowerPoint</Application>
  <PresentationFormat>On-screen Show (16:9)</PresentationFormat>
  <Paragraphs>367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35</vt:i4>
      </vt:variant>
      <vt:variant>
        <vt:lpstr>Slide Titles</vt:lpstr>
      </vt:variant>
      <vt:variant>
        <vt:i4>38</vt:i4>
      </vt:variant>
    </vt:vector>
  </HeadingPairs>
  <TitlesOfParts>
    <vt:vector size="76" baseType="lpstr">
      <vt:lpstr>Arial</vt:lpstr>
      <vt:lpstr>Futura Bk</vt:lpstr>
      <vt:lpstr>ＭＳ Ｐゴシック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HP Theme</vt:lpstr>
      <vt:lpstr>Risk Exposure to Social Networks in Enterprises</vt:lpstr>
      <vt:lpstr>Outline</vt:lpstr>
      <vt:lpstr>Outline</vt:lpstr>
      <vt:lpstr>Adoption of Social Networks</vt:lpstr>
      <vt:lpstr>Usage of Social Networks in Enterprises</vt:lpstr>
      <vt:lpstr>Slide 6</vt:lpstr>
      <vt:lpstr>Statistics - Employees’ Adoption of Social Networks</vt:lpstr>
      <vt:lpstr>Statistics - Employees’ Approach to Social Networks</vt:lpstr>
      <vt:lpstr>Statistics - Employees’ Approach to Social Networks</vt:lpstr>
      <vt:lpstr>Advantages for Enterprises</vt:lpstr>
      <vt:lpstr>Outline</vt:lpstr>
      <vt:lpstr>Threat Areas for Organisations</vt:lpstr>
      <vt:lpstr>Attack Surface &amp; Attack Vectors</vt:lpstr>
      <vt:lpstr>Key Threat: Malware &amp; Malicious Code  Some Statistics</vt:lpstr>
      <vt:lpstr>Key Threat: Data Leakage</vt:lpstr>
      <vt:lpstr>Data Leakage: Types of “Attacks” on Social Networks                                         [1/2]</vt:lpstr>
      <vt:lpstr>Data Leakage: Types of “Attacks” on Social Networks                                         [2/2]</vt:lpstr>
      <vt:lpstr>Are Organisations Prepared?</vt:lpstr>
      <vt:lpstr>Outline</vt:lpstr>
      <vt:lpstr>How to Help Enterprises to Address Risks?</vt:lpstr>
      <vt:lpstr>Need to Provide Strategic Decision Support</vt:lpstr>
      <vt:lpstr>Problems with Security Investments</vt:lpstr>
      <vt:lpstr>R&amp;D: Potential Approaches to Move Forward</vt:lpstr>
      <vt:lpstr>Security Analytics  Providing Strategic Decision Support</vt:lpstr>
      <vt:lpstr>Security Analytics</vt:lpstr>
      <vt:lpstr>Security Analytics:</vt:lpstr>
      <vt:lpstr>Slide 27</vt:lpstr>
      <vt:lpstr>Applying Security Analytics  Risk Assessment in Social Networks</vt:lpstr>
      <vt:lpstr>Slide 29</vt:lpstr>
      <vt:lpstr>Modelling Aspects</vt:lpstr>
      <vt:lpstr>Slide 31</vt:lpstr>
      <vt:lpstr>Slide 32</vt:lpstr>
      <vt:lpstr>Role of “Situational Awareness” </vt:lpstr>
      <vt:lpstr>Importance of Understanding the  Threat Environment</vt:lpstr>
      <vt:lpstr>Slide 35</vt:lpstr>
      <vt:lpstr>Outline</vt:lpstr>
      <vt:lpstr>Conclusions</vt:lpstr>
      <vt:lpstr> Q&amp;A   Marco Casassa Mont HP Labs, Bristol, UK marco.casassa-mont@hp.com  </vt:lpstr>
    </vt:vector>
  </TitlesOfParts>
  <Company>Duarte Design,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 Angle Light 16x9</dc:title>
  <dc:creator>Duarte Design, Inc.</dc:creator>
  <dc:description>www.duarte.com</dc:description>
  <cp:lastModifiedBy>Marco Casassa Mont</cp:lastModifiedBy>
  <cp:revision>677</cp:revision>
  <dcterms:created xsi:type="dcterms:W3CDTF">2009-08-12T21:02:47Z</dcterms:created>
  <dcterms:modified xsi:type="dcterms:W3CDTF">2011-03-15T08:45:52Z</dcterms:modified>
</cp:coreProperties>
</file>